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Arial Black" panose="020B0A04020102020204" pitchFamily="34" charset="0"/>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kym1aM0c6WqOn5O3NYDIeuIoC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660"/>
  </p:normalViewPr>
  <p:slideViewPr>
    <p:cSldViewPr snapToGrid="0">
      <p:cViewPr varScale="1">
        <p:scale>
          <a:sx n="65" d="100"/>
          <a:sy n="65" d="100"/>
        </p:scale>
        <p:origin x="97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1" i="0" u="none" strike="noStrike" cap="none">
                <a:solidFill>
                  <a:schemeClr val="dk1"/>
                </a:solidFill>
                <a:latin typeface="Times New Roman"/>
                <a:ea typeface="Times New Roman"/>
                <a:cs typeface="Times New Roman"/>
                <a:sym typeface="Times New Roman"/>
              </a:rPr>
              <a:t>‹#›</a:t>
            </a:fld>
            <a:endParaRPr sz="1200" b="1"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https://jindrichohradecky.denik.cz/energie/energie-uspora-rosendorfova-rozhovor-20220831.html</a:t>
            </a:r>
            <a:endParaRPr/>
          </a:p>
        </p:txBody>
      </p:sp>
      <p:sp>
        <p:nvSpPr>
          <p:cNvPr id="237" name="Google Shape;23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4" name="Google Shape;34;p3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 name="Google Shape;40;p3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1" name="Google Shape;41;p3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7" name="Google Shape;47;p3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8" name="Google Shape;48;p3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9" name="Google Shape;49;p3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0" name="Google Shape;50;p3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3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3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37"/>
          <p:cNvSpPr>
            <a:spLocks noGrp="1"/>
          </p:cNvSpPr>
          <p:nvPr>
            <p:ph type="pic" idx="2"/>
          </p:nvPr>
        </p:nvSpPr>
        <p:spPr>
          <a:xfrm>
            <a:off x="2389717" y="612775"/>
            <a:ext cx="7315200" cy="4114800"/>
          </a:xfrm>
          <a:prstGeom prst="rect">
            <a:avLst/>
          </a:prstGeom>
          <a:noFill/>
          <a:ln>
            <a:noFill/>
          </a:ln>
        </p:spPr>
      </p:sp>
      <p:sp>
        <p:nvSpPr>
          <p:cNvPr id="68" name="Google Shape;68;p3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3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vBJwIZYn5Z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5.xml"/><Relationship Id="rId18" Type="http://schemas.openxmlformats.org/officeDocument/2006/relationships/slide" Target="slide6.xml"/><Relationship Id="rId26" Type="http://schemas.openxmlformats.org/officeDocument/2006/relationships/slide" Target="slide22.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23.xml"/><Relationship Id="rId12" Type="http://schemas.openxmlformats.org/officeDocument/2006/relationships/slide" Target="slide24.xml"/><Relationship Id="rId17" Type="http://schemas.openxmlformats.org/officeDocument/2006/relationships/slide" Target="slide25.xml"/><Relationship Id="rId25"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20.xml"/><Relationship Id="rId20" Type="http://schemas.openxmlformats.org/officeDocument/2006/relationships/slide" Target="slide16.xml"/><Relationship Id="rId29"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19.xml"/><Relationship Id="rId24" Type="http://schemas.openxmlformats.org/officeDocument/2006/relationships/slide" Target="slide12.xml"/><Relationship Id="rId5" Type="http://schemas.openxmlformats.org/officeDocument/2006/relationships/slide" Target="slide13.xml"/><Relationship Id="rId15" Type="http://schemas.openxmlformats.org/officeDocument/2006/relationships/slide" Target="slide15.xml"/><Relationship Id="rId23" Type="http://schemas.openxmlformats.org/officeDocument/2006/relationships/slide" Target="slide7.xml"/><Relationship Id="rId28" Type="http://schemas.openxmlformats.org/officeDocument/2006/relationships/image" Target="../media/image7.png"/><Relationship Id="rId10" Type="http://schemas.openxmlformats.org/officeDocument/2006/relationships/slide" Target="slide14.xml"/><Relationship Id="rId19" Type="http://schemas.openxmlformats.org/officeDocument/2006/relationships/slide" Target="slide11.xml"/><Relationship Id="rId31" Type="http://schemas.openxmlformats.org/officeDocument/2006/relationships/image" Target="../media/image10.png"/><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0.xml"/><Relationship Id="rId22" Type="http://schemas.openxmlformats.org/officeDocument/2006/relationships/slide" Target="slide26.xml"/><Relationship Id="rId27" Type="http://schemas.openxmlformats.org/officeDocument/2006/relationships/slide" Target="slide27.xml"/><Relationship Id="rId30"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jp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2.jp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rot="1298711">
            <a:off x="-318696" y="1621322"/>
            <a:ext cx="1907109" cy="3039847"/>
          </a:xfrm>
          <a:prstGeom prst="rect">
            <a:avLst/>
          </a:prstGeom>
          <a:noFill/>
          <a:ln>
            <a:noFill/>
          </a:ln>
        </p:spPr>
      </p:pic>
      <p:pic>
        <p:nvPicPr>
          <p:cNvPr id="89" name="Google Shape;89;p1"/>
          <p:cNvPicPr preferRelativeResize="0"/>
          <p:nvPr/>
        </p:nvPicPr>
        <p:blipFill rotWithShape="1">
          <a:blip r:embed="rId4">
            <a:alphaModFix/>
          </a:blip>
          <a:srcRect/>
          <a:stretch/>
        </p:blipFill>
        <p:spPr>
          <a:xfrm rot="-782508">
            <a:off x="787359" y="1862379"/>
            <a:ext cx="1704316" cy="1967113"/>
          </a:xfrm>
          <a:prstGeom prst="rect">
            <a:avLst/>
          </a:prstGeom>
          <a:noFill/>
          <a:ln>
            <a:noFill/>
          </a:ln>
        </p:spPr>
      </p:pic>
      <p:sp>
        <p:nvSpPr>
          <p:cNvPr id="90" name="Google Shape;90;p1"/>
          <p:cNvSpPr txBox="1">
            <a:spLocks noGrp="1"/>
          </p:cNvSpPr>
          <p:nvPr>
            <p:ph type="ctrTitle"/>
          </p:nvPr>
        </p:nvSpPr>
        <p:spPr>
          <a:xfrm>
            <a:off x="299356" y="1376772"/>
            <a:ext cx="11557283"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s-CZ" sz="13800" b="1" u="sng">
                <a:solidFill>
                  <a:srgbClr val="44969F"/>
                </a:solidFill>
                <a:latin typeface="Arial Black"/>
                <a:ea typeface="Arial Black"/>
                <a:cs typeface="Arial Black"/>
                <a:sym typeface="Arial Black"/>
                <a:hlinkClick r:id="rId5">
                  <a:extLst>
                    <a:ext uri="{A12FA001-AC4F-418D-AE19-62706E023703}">
                      <ahyp:hlinkClr xmlns:ahyp="http://schemas.microsoft.com/office/drawing/2018/hyperlinkcolor" val="tx"/>
                    </a:ext>
                  </a:extLst>
                </a:hlinkClick>
              </a:rPr>
              <a:t>RISKUJ!</a:t>
            </a:r>
            <a:br>
              <a:rPr lang="cs-CZ" sz="13800" b="1">
                <a:solidFill>
                  <a:srgbClr val="212167"/>
                </a:solidFill>
                <a:latin typeface="Arial"/>
                <a:ea typeface="Arial"/>
                <a:cs typeface="Arial"/>
                <a:sym typeface="Arial"/>
              </a:rPr>
            </a:br>
            <a:endParaRPr sz="7200" b="1">
              <a:solidFill>
                <a:srgbClr val="92D050"/>
              </a:solidFill>
              <a:latin typeface="Arial Black"/>
              <a:ea typeface="Arial Black"/>
              <a:cs typeface="Arial Black"/>
              <a:sym typeface="Arial Black"/>
            </a:endParaRPr>
          </a:p>
        </p:txBody>
      </p:sp>
      <p:sp>
        <p:nvSpPr>
          <p:cNvPr id="91" name="Google Shape;91;p1"/>
          <p:cNvSpPr/>
          <p:nvPr/>
        </p:nvSpPr>
        <p:spPr>
          <a:xfrm>
            <a:off x="3426000" y="3214123"/>
            <a:ext cx="5340000" cy="1754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5400" b="1" i="0" u="none" strike="noStrike" cap="none">
                <a:solidFill>
                  <a:schemeClr val="dk1"/>
                </a:solidFill>
                <a:latin typeface="Times New Roman"/>
                <a:ea typeface="Times New Roman"/>
                <a:cs typeface="Times New Roman"/>
                <a:sym typeface="Times New Roman"/>
              </a:rPr>
              <a:t>Změny klimatu </a:t>
            </a:r>
            <a:br>
              <a:rPr lang="cs-CZ" sz="5400" b="1" i="0" u="none" strike="noStrike" cap="none">
                <a:solidFill>
                  <a:schemeClr val="dk1"/>
                </a:solidFill>
                <a:latin typeface="Times New Roman"/>
                <a:ea typeface="Times New Roman"/>
                <a:cs typeface="Times New Roman"/>
                <a:sym typeface="Times New Roman"/>
              </a:rPr>
            </a:br>
            <a:r>
              <a:rPr lang="cs-CZ" sz="5400" b="1" i="0" u="none" strike="noStrike" cap="none">
                <a:solidFill>
                  <a:schemeClr val="dk1"/>
                </a:solidFill>
                <a:latin typeface="Times New Roman"/>
                <a:ea typeface="Times New Roman"/>
                <a:cs typeface="Times New Roman"/>
                <a:sym typeface="Times New Roman"/>
              </a:rPr>
              <a:t>a udržitelný život</a:t>
            </a:r>
            <a:endParaRPr sz="5400" b="1" i="0" u="none" strike="noStrike" cap="none">
              <a:solidFill>
                <a:schemeClr val="dk1"/>
              </a:solidFill>
              <a:latin typeface="Times New Roman"/>
              <a:ea typeface="Times New Roman"/>
              <a:cs typeface="Times New Roman"/>
              <a:sym typeface="Times New Roman"/>
            </a:endParaRPr>
          </a:p>
        </p:txBody>
      </p:sp>
      <p:pic>
        <p:nvPicPr>
          <p:cNvPr id="92" name="Google Shape;92;p1"/>
          <p:cNvPicPr preferRelativeResize="0"/>
          <p:nvPr/>
        </p:nvPicPr>
        <p:blipFill rotWithShape="1">
          <a:blip r:embed="rId6">
            <a:alphaModFix/>
          </a:blip>
          <a:srcRect/>
          <a:stretch/>
        </p:blipFill>
        <p:spPr>
          <a:xfrm>
            <a:off x="4447004" y="5517232"/>
            <a:ext cx="972108" cy="1014638"/>
          </a:xfrm>
          <a:prstGeom prst="rect">
            <a:avLst/>
          </a:prstGeom>
          <a:noFill/>
          <a:ln>
            <a:noFill/>
          </a:ln>
        </p:spPr>
      </p:pic>
      <p:pic>
        <p:nvPicPr>
          <p:cNvPr id="93" name="Google Shape;93;p1"/>
          <p:cNvPicPr preferRelativeResize="0"/>
          <p:nvPr/>
        </p:nvPicPr>
        <p:blipFill rotWithShape="1">
          <a:blip r:embed="rId7">
            <a:alphaModFix/>
          </a:blip>
          <a:srcRect/>
          <a:stretch/>
        </p:blipFill>
        <p:spPr>
          <a:xfrm>
            <a:off x="5275096" y="5618718"/>
            <a:ext cx="2729116" cy="1014638"/>
          </a:xfrm>
          <a:prstGeom prst="rect">
            <a:avLst/>
          </a:prstGeom>
          <a:noFill/>
          <a:ln>
            <a:noFill/>
          </a:ln>
        </p:spPr>
      </p:pic>
      <p:pic>
        <p:nvPicPr>
          <p:cNvPr id="94" name="Google Shape;94;p1"/>
          <p:cNvPicPr preferRelativeResize="0"/>
          <p:nvPr/>
        </p:nvPicPr>
        <p:blipFill rotWithShape="1">
          <a:blip r:embed="rId8">
            <a:alphaModFix/>
          </a:blip>
          <a:srcRect/>
          <a:stretch/>
        </p:blipFill>
        <p:spPr>
          <a:xfrm flipH="1">
            <a:off x="1854039" y="3609020"/>
            <a:ext cx="1125639" cy="9645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0"/>
          <p:cNvSpPr/>
          <p:nvPr/>
        </p:nvSpPr>
        <p:spPr>
          <a:xfrm>
            <a:off x="1523492" y="549276"/>
            <a:ext cx="9145016"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CC00"/>
                </a:solidFill>
                <a:latin typeface="Arial"/>
                <a:ea typeface="Arial"/>
                <a:cs typeface="Arial"/>
                <a:sym typeface="Arial"/>
              </a:rPr>
              <a:t>Klima a člověk 3000</a:t>
            </a:r>
            <a:endParaRPr sz="2800" b="1" i="0" u="none" strike="noStrike" cap="none">
              <a:solidFill>
                <a:srgbClr val="FFCC0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Klima planety významně ovlivňuje </a:t>
            </a:r>
            <a:br>
              <a:rPr lang="cs-CZ" sz="2800" b="1" i="0" u="none" strike="noStrike" cap="none">
                <a:solidFill>
                  <a:schemeClr val="dk1"/>
                </a:solidFill>
                <a:latin typeface="Arial"/>
                <a:ea typeface="Arial"/>
                <a:cs typeface="Arial"/>
                <a:sym typeface="Arial"/>
              </a:rPr>
            </a:br>
            <a:r>
              <a:rPr lang="cs-CZ" sz="2800" b="1" i="0" u="none" strike="noStrike" cap="none">
                <a:solidFill>
                  <a:schemeClr val="dk1"/>
                </a:solidFill>
                <a:latin typeface="Arial"/>
                <a:ea typeface="Arial"/>
                <a:cs typeface="Arial"/>
                <a:sym typeface="Arial"/>
              </a:rPr>
              <a:t>i špatné zemědělství a to hlavně:</a:t>
            </a:r>
            <a:endParaRPr sz="2800" b="1" i="0" u="none" strike="noStrike" cap="none">
              <a:solidFill>
                <a:schemeClr val="dk1"/>
              </a:solidFill>
              <a:latin typeface="Arial"/>
              <a:ea typeface="Arial"/>
              <a:cs typeface="Arial"/>
              <a:sym typeface="Arial"/>
            </a:endParaRPr>
          </a:p>
        </p:txBody>
      </p:sp>
      <p:sp>
        <p:nvSpPr>
          <p:cNvPr id="280" name="Google Shape;280;p10"/>
          <p:cNvSpPr/>
          <p:nvPr/>
        </p:nvSpPr>
        <p:spPr>
          <a:xfrm>
            <a:off x="1814513" y="2420144"/>
            <a:ext cx="7815262"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400" b="1" i="0" u="none" strike="noStrike" cap="none">
                <a:solidFill>
                  <a:schemeClr val="dk1"/>
                </a:solidFill>
                <a:latin typeface="Arial"/>
                <a:ea typeface="Arial"/>
                <a:cs typeface="Arial"/>
                <a:sym typeface="Arial"/>
              </a:rPr>
              <a:t>a) velkochovy zvířat na maso (hlavně krav, ovcí…)</a:t>
            </a:r>
            <a:endParaRPr sz="2400" b="1" i="0" u="none" strike="noStrike" cap="none">
              <a:solidFill>
                <a:schemeClr val="dk1"/>
              </a:solidFill>
              <a:latin typeface="Arial"/>
              <a:ea typeface="Arial"/>
              <a:cs typeface="Arial"/>
              <a:sym typeface="Arial"/>
            </a:endParaRPr>
          </a:p>
        </p:txBody>
      </p:sp>
      <p:sp>
        <p:nvSpPr>
          <p:cNvPr id="281" name="Google Shape;281;p10"/>
          <p:cNvSpPr/>
          <p:nvPr/>
        </p:nvSpPr>
        <p:spPr>
          <a:xfrm>
            <a:off x="1814513" y="3320257"/>
            <a:ext cx="7815262" cy="50478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400" b="1" i="0" u="none" strike="noStrike" cap="none">
                <a:solidFill>
                  <a:schemeClr val="dk1"/>
                </a:solidFill>
                <a:latin typeface="Arial"/>
                <a:ea typeface="Arial"/>
                <a:cs typeface="Arial"/>
                <a:sym typeface="Arial"/>
              </a:rPr>
              <a:t>b) pěstování kukuřice a pšenice</a:t>
            </a:r>
            <a:endParaRPr sz="2400" b="1" i="0" u="none" strike="noStrike" cap="none">
              <a:solidFill>
                <a:schemeClr val="dk1"/>
              </a:solidFill>
              <a:latin typeface="Arial"/>
              <a:ea typeface="Arial"/>
              <a:cs typeface="Arial"/>
              <a:sym typeface="Arial"/>
            </a:endParaRPr>
          </a:p>
        </p:txBody>
      </p:sp>
      <p:sp>
        <p:nvSpPr>
          <p:cNvPr id="282" name="Google Shape;282;p10"/>
          <p:cNvSpPr/>
          <p:nvPr/>
        </p:nvSpPr>
        <p:spPr>
          <a:xfrm>
            <a:off x="1817287" y="4140904"/>
            <a:ext cx="7826375" cy="544291"/>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400" b="1" i="0" u="none" strike="noStrike" cap="none" dirty="0">
                <a:solidFill>
                  <a:schemeClr val="dk1"/>
                </a:solidFill>
                <a:latin typeface="Arial"/>
                <a:ea typeface="Arial"/>
                <a:cs typeface="Arial"/>
                <a:sym typeface="Arial"/>
              </a:rPr>
              <a:t>c) malé farmy, které nepoužívají hnojiva</a:t>
            </a:r>
            <a:endParaRPr sz="2400" b="1" i="0" u="none" strike="noStrike" cap="none" dirty="0">
              <a:solidFill>
                <a:schemeClr val="dk1"/>
              </a:solidFill>
              <a:latin typeface="Arial"/>
              <a:ea typeface="Arial"/>
              <a:cs typeface="Arial"/>
              <a:sym typeface="Arial"/>
            </a:endParaRPr>
          </a:p>
        </p:txBody>
      </p:sp>
      <p:sp>
        <p:nvSpPr>
          <p:cNvPr id="283" name="Google Shape;283;p10"/>
          <p:cNvSpPr/>
          <p:nvPr/>
        </p:nvSpPr>
        <p:spPr>
          <a:xfrm>
            <a:off x="9753450" y="2252573"/>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84" name="Google Shape;284;p10"/>
          <p:cNvSpPr/>
          <p:nvPr/>
        </p:nvSpPr>
        <p:spPr>
          <a:xfrm>
            <a:off x="9755468" y="316923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85" name="Google Shape;285;p10"/>
          <p:cNvSpPr/>
          <p:nvPr/>
        </p:nvSpPr>
        <p:spPr>
          <a:xfrm>
            <a:off x="9756263" y="405121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86" name="Google Shape;286;p10"/>
          <p:cNvSpPr txBox="1"/>
          <p:nvPr/>
        </p:nvSpPr>
        <p:spPr>
          <a:xfrm>
            <a:off x="1814513" y="4833156"/>
            <a:ext cx="7815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i="0" u="none" strike="noStrike" cap="none" dirty="0">
                <a:solidFill>
                  <a:srgbClr val="33CC33"/>
                </a:solidFill>
                <a:latin typeface="Times New Roman"/>
                <a:ea typeface="Times New Roman"/>
                <a:cs typeface="Times New Roman"/>
                <a:sym typeface="Times New Roman"/>
              </a:rPr>
              <a:t>Krávy a ovce ve velkochovech svým krkáním a </a:t>
            </a:r>
            <a:r>
              <a:rPr lang="cs-CZ" sz="1800" b="1" i="0" u="none" strike="noStrike" cap="none" dirty="0" err="1">
                <a:solidFill>
                  <a:srgbClr val="33CC33"/>
                </a:solidFill>
                <a:latin typeface="Times New Roman"/>
                <a:ea typeface="Times New Roman"/>
                <a:cs typeface="Times New Roman"/>
                <a:sym typeface="Times New Roman"/>
              </a:rPr>
              <a:t>prděním</a:t>
            </a:r>
            <a:r>
              <a:rPr lang="cs-CZ" sz="1800" b="1" i="0" u="none" strike="noStrike" cap="none" dirty="0">
                <a:solidFill>
                  <a:srgbClr val="33CC33"/>
                </a:solidFill>
                <a:latin typeface="Times New Roman"/>
                <a:ea typeface="Times New Roman"/>
                <a:cs typeface="Times New Roman"/>
                <a:sym typeface="Times New Roman"/>
              </a:rPr>
              <a:t> produkují velké množství skleníkových plynů. Také se kvůli nim musí pěstovat ohromné množství plodin na krmivo, které se intenzivně hnojí, což opět produkuje mnoho škodlivých plynů.</a:t>
            </a:r>
            <a:endParaRPr dirty="0"/>
          </a:p>
        </p:txBody>
      </p:sp>
      <p:pic>
        <p:nvPicPr>
          <p:cNvPr id="287" name="Google Shape;287;p10"/>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288" name="Google Shape;288;p10"/>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289" name="Google Shape;289;p10"/>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290" name="Google Shape;290;p10"/>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291" name="Google Shape;291;p10"/>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292" name="Google Shape;292;p10"/>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293" name="Google Shape;293;p10"/>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294" name="Google Shape;294;p10">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10" presetClass="entr" presetSubtype="0" fill="hold"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fade">
                                      <p:cBhvr>
                                        <p:cTn id="10" dur="500"/>
                                        <p:tgtEl>
                                          <p:spTgt spid="2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fade">
                                      <p:cBhvr>
                                        <p:cTn id="15" dur="500"/>
                                        <p:tgtEl>
                                          <p:spTgt spid="2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5"/>
                                        </p:tgtEl>
                                        <p:attrNameLst>
                                          <p:attrName>style.visibility</p:attrName>
                                        </p:attrNameLst>
                                      </p:cBhvr>
                                      <p:to>
                                        <p:strVal val="visible"/>
                                      </p:to>
                                    </p:set>
                                    <p:animEffect transition="in" filter="fade">
                                      <p:cBhvr>
                                        <p:cTn id="20"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1"/>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CC00"/>
                </a:solidFill>
                <a:latin typeface="Arial"/>
                <a:ea typeface="Arial"/>
                <a:cs typeface="Arial"/>
                <a:sym typeface="Arial"/>
              </a:rPr>
              <a:t>Klima a člověk 4000</a:t>
            </a:r>
            <a:endParaRPr sz="2800" b="1" i="0" u="none" strike="noStrike" cap="none">
              <a:solidFill>
                <a:srgbClr val="FFCC0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Česká republika, vzhledem k počtu obyvatel,</a:t>
            </a:r>
            <a:br>
              <a:rPr lang="cs-CZ" sz="2800" b="1" i="0" u="none" strike="noStrike" cap="none">
                <a:solidFill>
                  <a:schemeClr val="dk1"/>
                </a:solidFill>
                <a:latin typeface="Arial"/>
                <a:ea typeface="Arial"/>
                <a:cs typeface="Arial"/>
                <a:sym typeface="Arial"/>
              </a:rPr>
            </a:br>
            <a:r>
              <a:rPr lang="cs-CZ" sz="2800" b="1" i="0" u="none" strike="noStrike" cap="none">
                <a:solidFill>
                  <a:schemeClr val="dk1"/>
                </a:solidFill>
                <a:latin typeface="Arial"/>
                <a:ea typeface="Arial"/>
                <a:cs typeface="Arial"/>
                <a:sym typeface="Arial"/>
              </a:rPr>
              <a:t> patří mezi státy, které:</a:t>
            </a:r>
            <a:endParaRPr sz="2800" b="1" i="0" u="none" strike="noStrike" cap="none">
              <a:solidFill>
                <a:schemeClr val="dk1"/>
              </a:solidFill>
              <a:latin typeface="Arial"/>
              <a:ea typeface="Arial"/>
              <a:cs typeface="Arial"/>
              <a:sym typeface="Arial"/>
            </a:endParaRPr>
          </a:p>
        </p:txBody>
      </p:sp>
      <p:sp>
        <p:nvSpPr>
          <p:cNvPr id="300" name="Google Shape;300;p11"/>
          <p:cNvSpPr/>
          <p:nvPr/>
        </p:nvSpPr>
        <p:spPr>
          <a:xfrm>
            <a:off x="1814513" y="2239963"/>
            <a:ext cx="7815262"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a) nejméně přispívají ke změnám klimatu </a:t>
            </a:r>
            <a:endParaRPr sz="2000" b="1" i="0" u="none" strike="noStrike" cap="none">
              <a:solidFill>
                <a:schemeClr val="dk1"/>
              </a:solidFill>
              <a:latin typeface="Arial"/>
              <a:ea typeface="Arial"/>
              <a:cs typeface="Arial"/>
              <a:sym typeface="Arial"/>
            </a:endParaRPr>
          </a:p>
        </p:txBody>
      </p:sp>
      <p:sp>
        <p:nvSpPr>
          <p:cNvPr id="301" name="Google Shape;301;p11"/>
          <p:cNvSpPr/>
          <p:nvPr/>
        </p:nvSpPr>
        <p:spPr>
          <a:xfrm>
            <a:off x="1814513" y="3140076"/>
            <a:ext cx="7815262"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b) nejvíce přispívají ke změnám klimatu</a:t>
            </a:r>
            <a:endParaRPr sz="2000" b="1" i="0" u="none" strike="noStrike" cap="none">
              <a:solidFill>
                <a:schemeClr val="dk1"/>
              </a:solidFill>
              <a:latin typeface="Arial"/>
              <a:ea typeface="Arial"/>
              <a:cs typeface="Arial"/>
              <a:sym typeface="Arial"/>
            </a:endParaRPr>
          </a:p>
        </p:txBody>
      </p:sp>
      <p:sp>
        <p:nvSpPr>
          <p:cNvPr id="302" name="Google Shape;302;p11"/>
          <p:cNvSpPr/>
          <p:nvPr/>
        </p:nvSpPr>
        <p:spPr>
          <a:xfrm>
            <a:off x="1811339" y="4041775"/>
            <a:ext cx="7826375" cy="611189"/>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c) nemají vliv na změnu klimatu</a:t>
            </a:r>
            <a:endParaRPr sz="2000" b="1" i="0" u="none" strike="noStrike" cap="none">
              <a:solidFill>
                <a:schemeClr val="dk1"/>
              </a:solidFill>
              <a:latin typeface="Arial"/>
              <a:ea typeface="Arial"/>
              <a:cs typeface="Arial"/>
              <a:sym typeface="Arial"/>
            </a:endParaRPr>
          </a:p>
        </p:txBody>
      </p:sp>
      <p:sp>
        <p:nvSpPr>
          <p:cNvPr id="303" name="Google Shape;303;p11"/>
          <p:cNvSpPr/>
          <p:nvPr/>
        </p:nvSpPr>
        <p:spPr>
          <a:xfrm>
            <a:off x="9696450"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04" name="Google Shape;304;p11"/>
          <p:cNvSpPr/>
          <p:nvPr/>
        </p:nvSpPr>
        <p:spPr>
          <a:xfrm>
            <a:off x="9732963"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05" name="Google Shape;305;p11"/>
          <p:cNvSpPr/>
          <p:nvPr/>
        </p:nvSpPr>
        <p:spPr>
          <a:xfrm>
            <a:off x="9732963"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06" name="Google Shape;306;p11"/>
          <p:cNvSpPr txBox="1"/>
          <p:nvPr/>
        </p:nvSpPr>
        <p:spPr>
          <a:xfrm>
            <a:off x="1811339" y="5013176"/>
            <a:ext cx="7815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i="0" u="none" strike="noStrike" cap="none" dirty="0">
                <a:solidFill>
                  <a:srgbClr val="33CC33"/>
                </a:solidFill>
                <a:latin typeface="Times New Roman"/>
                <a:ea typeface="Times New Roman"/>
                <a:cs typeface="Times New Roman"/>
                <a:sym typeface="Times New Roman"/>
              </a:rPr>
              <a:t>Naše země patří mezi nejhorší státy planety z hlediska přispívání ke změnám klimatu. Víc skleníkových plynů vyprodukují sice větší státy, jako je třeba Čína, ale při přepočtu na obyvatele jsme na tom hůř. Je to hlavně díky průmyslu a uhelným elektrárnám.</a:t>
            </a:r>
            <a:endParaRPr sz="1800" b="1" i="0" u="none" strike="noStrike" cap="none" dirty="0">
              <a:solidFill>
                <a:srgbClr val="33CC33"/>
              </a:solidFill>
              <a:latin typeface="Times New Roman"/>
              <a:ea typeface="Times New Roman"/>
              <a:cs typeface="Times New Roman"/>
              <a:sym typeface="Times New Roman"/>
            </a:endParaRPr>
          </a:p>
        </p:txBody>
      </p:sp>
      <p:pic>
        <p:nvPicPr>
          <p:cNvPr id="307" name="Google Shape;307;p11"/>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308" name="Google Shape;308;p11"/>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309" name="Google Shape;309;p11"/>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310" name="Google Shape;310;p11"/>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311" name="Google Shape;311;p11"/>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312" name="Google Shape;312;p11"/>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313" name="Google Shape;313;p11"/>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314" name="Google Shape;314;p11">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500"/>
                                        <p:tgtEl>
                                          <p:spTgt spid="304"/>
                                        </p:tgtEl>
                                      </p:cBhvr>
                                    </p:animEffect>
                                  </p:childTnLst>
                                </p:cTn>
                              </p:par>
                              <p:par>
                                <p:cTn id="13" presetID="10" presetClass="entr" presetSubtype="0" fill="hold" nodeType="withEffect">
                                  <p:stCondLst>
                                    <p:cond delay="0"/>
                                  </p:stCondLst>
                                  <p:childTnLst>
                                    <p:set>
                                      <p:cBhvr>
                                        <p:cTn id="14" dur="1" fill="hold">
                                          <p:stCondLst>
                                            <p:cond delay="0"/>
                                          </p:stCondLst>
                                        </p:cTn>
                                        <p:tgtEl>
                                          <p:spTgt spid="306"/>
                                        </p:tgtEl>
                                        <p:attrNameLst>
                                          <p:attrName>style.visibility</p:attrName>
                                        </p:attrNameLst>
                                      </p:cBhvr>
                                      <p:to>
                                        <p:strVal val="visible"/>
                                      </p:to>
                                    </p:set>
                                    <p:animEffect transition="in" filter="fade">
                                      <p:cBhvr>
                                        <p:cTn id="15" dur="500"/>
                                        <p:tgtEl>
                                          <p:spTgt spid="3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5"/>
                                        </p:tgtEl>
                                        <p:attrNameLst>
                                          <p:attrName>style.visibility</p:attrName>
                                        </p:attrNameLst>
                                      </p:cBhvr>
                                      <p:to>
                                        <p:strVal val="visible"/>
                                      </p:to>
                                    </p:set>
                                    <p:animEffect transition="in" filter="fade">
                                      <p:cBhvr>
                                        <p:cTn id="20"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2"/>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CC00"/>
                </a:solidFill>
                <a:latin typeface="Arial"/>
                <a:ea typeface="Arial"/>
                <a:cs typeface="Arial"/>
                <a:sym typeface="Arial"/>
              </a:rPr>
              <a:t>Klima a člověk 5000</a:t>
            </a:r>
            <a:endParaRPr sz="2800" b="1" i="0" u="none" strike="noStrike" cap="none">
              <a:solidFill>
                <a:srgbClr val="FFCC0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Co musí lidstvo udělat, aby zastavilo</a:t>
            </a:r>
            <a:br>
              <a:rPr lang="cs-CZ" sz="2800" b="1" i="0" u="none" strike="noStrike" cap="none">
                <a:solidFill>
                  <a:schemeClr val="dk1"/>
                </a:solidFill>
                <a:latin typeface="Arial"/>
                <a:ea typeface="Arial"/>
                <a:cs typeface="Arial"/>
                <a:sym typeface="Arial"/>
              </a:rPr>
            </a:br>
            <a:r>
              <a:rPr lang="cs-CZ" sz="2800" b="1" i="0" u="none" strike="noStrike" cap="none">
                <a:solidFill>
                  <a:schemeClr val="dk1"/>
                </a:solidFill>
                <a:latin typeface="Arial"/>
                <a:ea typeface="Arial"/>
                <a:cs typeface="Arial"/>
                <a:sym typeface="Arial"/>
              </a:rPr>
              <a:t>oteplování planety?</a:t>
            </a:r>
            <a:endParaRPr sz="2800" b="1" i="0" u="none" strike="noStrike" cap="none">
              <a:solidFill>
                <a:schemeClr val="dk1"/>
              </a:solidFill>
              <a:latin typeface="Arial"/>
              <a:ea typeface="Arial"/>
              <a:cs typeface="Arial"/>
              <a:sym typeface="Arial"/>
            </a:endParaRPr>
          </a:p>
        </p:txBody>
      </p:sp>
      <p:sp>
        <p:nvSpPr>
          <p:cNvPr id="320" name="Google Shape;320;p12"/>
          <p:cNvSpPr/>
          <p:nvPr/>
        </p:nvSpPr>
        <p:spPr>
          <a:xfrm>
            <a:off x="1814513" y="2239963"/>
            <a:ext cx="7815262"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dirty="0">
                <a:solidFill>
                  <a:schemeClr val="dk1"/>
                </a:solidFill>
                <a:latin typeface="Arial"/>
                <a:ea typeface="Arial"/>
                <a:cs typeface="Arial"/>
                <a:sym typeface="Arial"/>
              </a:rPr>
              <a:t>a) </a:t>
            </a:r>
            <a:r>
              <a:rPr lang="cs-CZ" sz="2000" b="1" dirty="0">
                <a:solidFill>
                  <a:schemeClr val="dk1"/>
                </a:solidFill>
              </a:rPr>
              <a:t>snížit </a:t>
            </a:r>
            <a:r>
              <a:rPr lang="cs-CZ" sz="2000" b="1" i="0" u="none" strike="noStrike" cap="none" dirty="0">
                <a:solidFill>
                  <a:schemeClr val="dk1"/>
                </a:solidFill>
                <a:latin typeface="Arial"/>
                <a:ea typeface="Arial"/>
                <a:cs typeface="Arial"/>
                <a:sym typeface="Arial"/>
              </a:rPr>
              <a:t>vypouštění skleníkových plynů na polovinu</a:t>
            </a:r>
            <a:endParaRPr dirty="0"/>
          </a:p>
        </p:txBody>
      </p:sp>
      <p:sp>
        <p:nvSpPr>
          <p:cNvPr id="321" name="Google Shape;321;p12"/>
          <p:cNvSpPr/>
          <p:nvPr/>
        </p:nvSpPr>
        <p:spPr>
          <a:xfrm>
            <a:off x="1814513" y="3140076"/>
            <a:ext cx="7815262"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dirty="0">
                <a:solidFill>
                  <a:schemeClr val="dk1"/>
                </a:solidFill>
                <a:latin typeface="Arial"/>
                <a:ea typeface="Arial"/>
                <a:cs typeface="Arial"/>
                <a:sym typeface="Arial"/>
              </a:rPr>
              <a:t>b) zmenšit množství skleníkových plynů v atmosféře</a:t>
            </a:r>
            <a:endParaRPr dirty="0"/>
          </a:p>
        </p:txBody>
      </p:sp>
      <p:sp>
        <p:nvSpPr>
          <p:cNvPr id="322" name="Google Shape;322;p12"/>
          <p:cNvSpPr/>
          <p:nvPr/>
        </p:nvSpPr>
        <p:spPr>
          <a:xfrm>
            <a:off x="1811339" y="4041775"/>
            <a:ext cx="7826375" cy="611189"/>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c) zvýšit množství kyslíku v atmosféře </a:t>
            </a:r>
            <a:endParaRPr sz="2000" b="1" i="0" u="none" strike="noStrike" cap="none">
              <a:solidFill>
                <a:schemeClr val="dk1"/>
              </a:solidFill>
              <a:latin typeface="Arial"/>
              <a:ea typeface="Arial"/>
              <a:cs typeface="Arial"/>
              <a:sym typeface="Arial"/>
            </a:endParaRPr>
          </a:p>
        </p:txBody>
      </p:sp>
      <p:sp>
        <p:nvSpPr>
          <p:cNvPr id="323" name="Google Shape;323;p12"/>
          <p:cNvSpPr/>
          <p:nvPr/>
        </p:nvSpPr>
        <p:spPr>
          <a:xfrm>
            <a:off x="9696450"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24" name="Google Shape;324;p12"/>
          <p:cNvSpPr/>
          <p:nvPr/>
        </p:nvSpPr>
        <p:spPr>
          <a:xfrm>
            <a:off x="9732963"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25" name="Google Shape;325;p12"/>
          <p:cNvSpPr/>
          <p:nvPr/>
        </p:nvSpPr>
        <p:spPr>
          <a:xfrm>
            <a:off x="9732963"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26" name="Google Shape;326;p12"/>
          <p:cNvSpPr txBox="1"/>
          <p:nvPr/>
        </p:nvSpPr>
        <p:spPr>
          <a:xfrm>
            <a:off x="1698761" y="4862851"/>
            <a:ext cx="817282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dirty="0">
                <a:solidFill>
                  <a:srgbClr val="33CC33"/>
                </a:solidFill>
                <a:latin typeface="Times New Roman"/>
                <a:ea typeface="Times New Roman"/>
                <a:cs typeface="Times New Roman"/>
                <a:sym typeface="Times New Roman"/>
              </a:rPr>
              <a:t>Jen snižovat emise je málo. </a:t>
            </a:r>
            <a:r>
              <a:rPr lang="cs-CZ" sz="2000" b="1" i="0" u="none" strike="noStrike" cap="none" dirty="0">
                <a:solidFill>
                  <a:srgbClr val="33CC33"/>
                </a:solidFill>
                <a:latin typeface="Times New Roman"/>
                <a:ea typeface="Times New Roman"/>
                <a:cs typeface="Times New Roman"/>
                <a:sym typeface="Times New Roman"/>
              </a:rPr>
              <a:t>Lidstvo musí nejen zastavit vypouštění skleníkových plynů, ale začít snižovat i množství, které již v atmosféře je. A to buď pomocí technologií nebo třeba větším zalesňováním planety.</a:t>
            </a:r>
            <a:endParaRPr dirty="0"/>
          </a:p>
        </p:txBody>
      </p:sp>
      <p:pic>
        <p:nvPicPr>
          <p:cNvPr id="327" name="Google Shape;327;p12"/>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328" name="Google Shape;328;p12"/>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329" name="Google Shape;329;p12"/>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330" name="Google Shape;330;p12"/>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331" name="Google Shape;331;p12"/>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332" name="Google Shape;332;p12"/>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333" name="Google Shape;333;p12"/>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334" name="Google Shape;334;p12">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500"/>
                                        <p:tgtEl>
                                          <p:spTgt spid="324"/>
                                        </p:tgtEl>
                                      </p:cBhvr>
                                    </p:animEffect>
                                  </p:childTnLst>
                                </p:cTn>
                              </p:par>
                              <p:par>
                                <p:cTn id="13" presetID="10" presetClass="entr" presetSubtype="0" fill="hold" nodeType="with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500"/>
                                        <p:tgtEl>
                                          <p:spTgt spid="3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5"/>
                                        </p:tgtEl>
                                        <p:attrNameLst>
                                          <p:attrName>style.visibility</p:attrName>
                                        </p:attrNameLst>
                                      </p:cBhvr>
                                      <p:to>
                                        <p:strVal val="visible"/>
                                      </p:to>
                                    </p:set>
                                    <p:animEffect transition="in" filter="fade">
                                      <p:cBhvr>
                                        <p:cTn id="20"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3"/>
          <p:cNvSpPr/>
          <p:nvPr/>
        </p:nvSpPr>
        <p:spPr>
          <a:xfrm>
            <a:off x="1524000" y="549276"/>
            <a:ext cx="9144000"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00B0F0"/>
                </a:solidFill>
                <a:latin typeface="Arial"/>
                <a:ea typeface="Arial"/>
                <a:cs typeface="Arial"/>
                <a:sym typeface="Arial"/>
              </a:rPr>
              <a:t>Dopad 1000 </a:t>
            </a:r>
            <a:r>
              <a:rPr lang="cs-CZ"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Nejteplejší místa ve městě v horkém létě jsou?</a:t>
            </a:r>
            <a:endParaRPr sz="2800" b="1" i="0" u="none" strike="noStrike" cap="none">
              <a:solidFill>
                <a:schemeClr val="dk1"/>
              </a:solidFill>
              <a:latin typeface="Arial"/>
              <a:ea typeface="Arial"/>
              <a:cs typeface="Arial"/>
              <a:sym typeface="Arial"/>
            </a:endParaRPr>
          </a:p>
        </p:txBody>
      </p:sp>
      <p:sp>
        <p:nvSpPr>
          <p:cNvPr id="340" name="Google Shape;340;p13"/>
          <p:cNvSpPr/>
          <p:nvPr/>
        </p:nvSpPr>
        <p:spPr>
          <a:xfrm>
            <a:off x="1954214" y="2489995"/>
            <a:ext cx="7229475"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parky </a:t>
            </a:r>
            <a:endParaRPr sz="2400" b="1" i="0" u="none" strike="noStrike" cap="none">
              <a:solidFill>
                <a:schemeClr val="dk1"/>
              </a:solidFill>
              <a:latin typeface="Arial"/>
              <a:ea typeface="Arial"/>
              <a:cs typeface="Arial"/>
              <a:sym typeface="Arial"/>
            </a:endParaRPr>
          </a:p>
        </p:txBody>
      </p:sp>
      <p:sp>
        <p:nvSpPr>
          <p:cNvPr id="341" name="Google Shape;341;p13"/>
          <p:cNvSpPr/>
          <p:nvPr/>
        </p:nvSpPr>
        <p:spPr>
          <a:xfrm>
            <a:off x="1954214" y="3390107"/>
            <a:ext cx="7229475"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náměstí se stromy</a:t>
            </a:r>
            <a:endParaRPr sz="2400" b="1" i="0" u="none" strike="noStrike" cap="none">
              <a:solidFill>
                <a:schemeClr val="dk1"/>
              </a:solidFill>
              <a:latin typeface="Arial"/>
              <a:ea typeface="Arial"/>
              <a:cs typeface="Arial"/>
              <a:sym typeface="Arial"/>
            </a:endParaRPr>
          </a:p>
        </p:txBody>
      </p:sp>
      <p:sp>
        <p:nvSpPr>
          <p:cNvPr id="342" name="Google Shape;342;p13"/>
          <p:cNvSpPr/>
          <p:nvPr/>
        </p:nvSpPr>
        <p:spPr>
          <a:xfrm>
            <a:off x="1951039" y="4291807"/>
            <a:ext cx="7240587"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velká parkoviště a silnice</a:t>
            </a:r>
            <a:endParaRPr sz="2400" b="1" i="0" u="none" strike="noStrike" cap="none">
              <a:solidFill>
                <a:schemeClr val="dk1"/>
              </a:solidFill>
              <a:latin typeface="Arial"/>
              <a:ea typeface="Arial"/>
              <a:cs typeface="Arial"/>
              <a:sym typeface="Arial"/>
            </a:endParaRPr>
          </a:p>
        </p:txBody>
      </p:sp>
      <p:sp>
        <p:nvSpPr>
          <p:cNvPr id="343" name="Google Shape;343;p13"/>
          <p:cNvSpPr/>
          <p:nvPr/>
        </p:nvSpPr>
        <p:spPr>
          <a:xfrm>
            <a:off x="9407525" y="2383633"/>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44" name="Google Shape;344;p13"/>
          <p:cNvSpPr/>
          <p:nvPr/>
        </p:nvSpPr>
        <p:spPr>
          <a:xfrm>
            <a:off x="9444038" y="3282158"/>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45" name="Google Shape;345;p13"/>
          <p:cNvSpPr/>
          <p:nvPr/>
        </p:nvSpPr>
        <p:spPr>
          <a:xfrm>
            <a:off x="9444038" y="4182270"/>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46" name="Google Shape;346;p13"/>
          <p:cNvSpPr txBox="1"/>
          <p:nvPr/>
        </p:nvSpPr>
        <p:spPr>
          <a:xfrm>
            <a:off x="1951039" y="5013176"/>
            <a:ext cx="722947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Čím více betonu a železa a čím méně stínu, rostlin a vodních prvků, tím je místo víc rozpálené. Teplota takového parkoviště může dosahovat v tropickém dnu více než 60 °C.</a:t>
            </a:r>
            <a:endParaRPr sz="2000" b="1" i="0" u="none" strike="noStrike" cap="none">
              <a:solidFill>
                <a:srgbClr val="33CC33"/>
              </a:solidFill>
              <a:latin typeface="Times New Roman"/>
              <a:ea typeface="Times New Roman"/>
              <a:cs typeface="Times New Roman"/>
              <a:sym typeface="Times New Roman"/>
            </a:endParaRPr>
          </a:p>
        </p:txBody>
      </p:sp>
      <p:pic>
        <p:nvPicPr>
          <p:cNvPr id="347" name="Google Shape;347;p13"/>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348" name="Google Shape;348;p13"/>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349" name="Google Shape;349;p13"/>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350" name="Google Shape;350;p13"/>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351" name="Google Shape;351;p13"/>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352" name="Google Shape;352;p13"/>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353" name="Google Shape;353;p13"/>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354" name="Google Shape;354;p13">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500"/>
                                        <p:tgtEl>
                                          <p:spTgt spid="3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gtEl>
                                        <p:attrNameLst>
                                          <p:attrName>style.visibility</p:attrName>
                                        </p:attrNameLst>
                                      </p:cBhvr>
                                      <p:to>
                                        <p:strVal val="visible"/>
                                      </p:to>
                                    </p:set>
                                    <p:animEffect transition="in" filter="fade">
                                      <p:cBhvr>
                                        <p:cTn id="17" dur="500"/>
                                        <p:tgtEl>
                                          <p:spTgt spid="345"/>
                                        </p:tgtEl>
                                      </p:cBhvr>
                                    </p:animEffect>
                                  </p:childTnLst>
                                </p:cTn>
                              </p:par>
                              <p:par>
                                <p:cTn id="18" presetID="10" presetClass="entr" presetSubtype="0" fill="hold" nodeType="withEffect">
                                  <p:stCondLst>
                                    <p:cond delay="0"/>
                                  </p:stCondLst>
                                  <p:childTnLst>
                                    <p:set>
                                      <p:cBhvr>
                                        <p:cTn id="19" dur="1" fill="hold">
                                          <p:stCondLst>
                                            <p:cond delay="0"/>
                                          </p:stCondLst>
                                        </p:cTn>
                                        <p:tgtEl>
                                          <p:spTgt spid="346"/>
                                        </p:tgtEl>
                                        <p:attrNameLst>
                                          <p:attrName>style.visibility</p:attrName>
                                        </p:attrNameLst>
                                      </p:cBhvr>
                                      <p:to>
                                        <p:strVal val="visible"/>
                                      </p:to>
                                    </p:set>
                                    <p:animEffect transition="in" filter="fade">
                                      <p:cBhvr>
                                        <p:cTn id="20"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00B0F0"/>
                </a:solidFill>
                <a:latin typeface="Arial"/>
                <a:ea typeface="Arial"/>
                <a:cs typeface="Arial"/>
                <a:sym typeface="Arial"/>
              </a:rPr>
              <a:t>Dopad 2000 </a:t>
            </a:r>
            <a:endParaRPr sz="2800" b="1" i="0" u="none" strike="noStrike" cap="none">
              <a:solidFill>
                <a:srgbClr val="00B0F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Celá planeta se otepluje, ale ne všude stejně, kontinenty se oteplují:</a:t>
            </a:r>
            <a:endParaRPr sz="2800" b="0" i="0" u="none" strike="noStrike" cap="none">
              <a:solidFill>
                <a:schemeClr val="dk1"/>
              </a:solidFill>
              <a:latin typeface="Arial"/>
              <a:ea typeface="Arial"/>
              <a:cs typeface="Arial"/>
              <a:sym typeface="Arial"/>
            </a:endParaRPr>
          </a:p>
        </p:txBody>
      </p:sp>
      <p:sp>
        <p:nvSpPr>
          <p:cNvPr id="360" name="Google Shape;360;p14"/>
          <p:cNvSpPr/>
          <p:nvPr/>
        </p:nvSpPr>
        <p:spPr>
          <a:xfrm>
            <a:off x="2279576" y="2239963"/>
            <a:ext cx="669456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2x rychleji</a:t>
            </a:r>
            <a:endParaRPr sz="2400" b="1" i="0" u="none" strike="noStrike" cap="none">
              <a:solidFill>
                <a:schemeClr val="dk1"/>
              </a:solidFill>
              <a:latin typeface="Arial"/>
              <a:ea typeface="Arial"/>
              <a:cs typeface="Arial"/>
              <a:sym typeface="Arial"/>
            </a:endParaRPr>
          </a:p>
        </p:txBody>
      </p:sp>
      <p:sp>
        <p:nvSpPr>
          <p:cNvPr id="361" name="Google Shape;361;p14"/>
          <p:cNvSpPr/>
          <p:nvPr/>
        </p:nvSpPr>
        <p:spPr>
          <a:xfrm>
            <a:off x="2279576" y="3140076"/>
            <a:ext cx="669456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stejně rychle jako oceány</a:t>
            </a:r>
            <a:endParaRPr sz="2400" b="1" i="0" u="none" strike="noStrike" cap="none">
              <a:solidFill>
                <a:schemeClr val="dk1"/>
              </a:solidFill>
              <a:latin typeface="Arial"/>
              <a:ea typeface="Arial"/>
              <a:cs typeface="Arial"/>
              <a:sym typeface="Arial"/>
            </a:endParaRPr>
          </a:p>
        </p:txBody>
      </p:sp>
      <p:sp>
        <p:nvSpPr>
          <p:cNvPr id="362" name="Google Shape;362;p14"/>
          <p:cNvSpPr/>
          <p:nvPr/>
        </p:nvSpPr>
        <p:spPr>
          <a:xfrm>
            <a:off x="2278284" y="4041776"/>
            <a:ext cx="670379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3x pomaleji</a:t>
            </a:r>
            <a:endParaRPr sz="2400" b="1" i="0" u="none" strike="noStrike" cap="none">
              <a:solidFill>
                <a:schemeClr val="dk1"/>
              </a:solidFill>
              <a:latin typeface="Arial"/>
              <a:ea typeface="Arial"/>
              <a:cs typeface="Arial"/>
              <a:sym typeface="Arial"/>
            </a:endParaRPr>
          </a:p>
        </p:txBody>
      </p:sp>
      <p:sp>
        <p:nvSpPr>
          <p:cNvPr id="363" name="Google Shape;363;p14"/>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64" name="Google Shape;364;p14"/>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65" name="Google Shape;365;p14"/>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66" name="Google Shape;366;p14"/>
          <p:cNvSpPr txBox="1"/>
          <p:nvPr/>
        </p:nvSpPr>
        <p:spPr>
          <a:xfrm>
            <a:off x="2279576" y="4797152"/>
            <a:ext cx="6703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dirty="0">
                <a:solidFill>
                  <a:srgbClr val="33CC33"/>
                </a:solidFill>
                <a:latin typeface="Times New Roman"/>
                <a:ea typeface="Times New Roman"/>
                <a:cs typeface="Times New Roman"/>
                <a:sym typeface="Times New Roman"/>
              </a:rPr>
              <a:t>Kontinenty, jako je Evropa se oteplují 2x rychleji než je celosvětový průměr. </a:t>
            </a:r>
            <a:br>
              <a:rPr lang="cs-CZ" sz="2400" b="1" i="0" u="none" strike="noStrike" cap="none" dirty="0">
                <a:solidFill>
                  <a:srgbClr val="33CC33"/>
                </a:solidFill>
                <a:latin typeface="Times New Roman"/>
                <a:ea typeface="Times New Roman"/>
                <a:cs typeface="Times New Roman"/>
                <a:sym typeface="Times New Roman"/>
              </a:rPr>
            </a:br>
            <a:r>
              <a:rPr lang="cs-CZ" sz="2400" b="1" i="0" u="none" strike="noStrike" cap="none" dirty="0">
                <a:solidFill>
                  <a:srgbClr val="33CC33"/>
                </a:solidFill>
                <a:latin typeface="Times New Roman"/>
                <a:ea typeface="Times New Roman"/>
                <a:cs typeface="Times New Roman"/>
                <a:sym typeface="Times New Roman"/>
              </a:rPr>
              <a:t>Oceány se totiž oteplují mnohem pomaleji</a:t>
            </a:r>
            <a:endParaRPr sz="2400" b="1" i="0" u="none" strike="noStrike" cap="none" dirty="0">
              <a:solidFill>
                <a:srgbClr val="33CC33"/>
              </a:solidFill>
              <a:latin typeface="Times New Roman"/>
              <a:ea typeface="Times New Roman"/>
              <a:cs typeface="Times New Roman"/>
              <a:sym typeface="Times New Roman"/>
            </a:endParaRPr>
          </a:p>
        </p:txBody>
      </p:sp>
      <p:pic>
        <p:nvPicPr>
          <p:cNvPr id="367" name="Google Shape;367;p14"/>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368" name="Google Shape;368;p14"/>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369" name="Google Shape;369;p14"/>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370" name="Google Shape;370;p14"/>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371" name="Google Shape;371;p14"/>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372" name="Google Shape;372;p14"/>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373" name="Google Shape;373;p14"/>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374" name="Google Shape;374;p14">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par>
                                <p:cTn id="8" presetID="10" presetClass="entr" presetSubtype="0" fill="hold" nodeType="withEffect">
                                  <p:stCondLst>
                                    <p:cond delay="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500"/>
                                        <p:tgtEl>
                                          <p:spTgt spid="3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4"/>
                                        </p:tgtEl>
                                        <p:attrNameLst>
                                          <p:attrName>style.visibility</p:attrName>
                                        </p:attrNameLst>
                                      </p:cBhvr>
                                      <p:to>
                                        <p:strVal val="visible"/>
                                      </p:to>
                                    </p:set>
                                    <p:animEffect transition="in" filter="fade">
                                      <p:cBhvr>
                                        <p:cTn id="15" dur="500"/>
                                        <p:tgtEl>
                                          <p:spTgt spid="3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5"/>
                                        </p:tgtEl>
                                        <p:attrNameLst>
                                          <p:attrName>style.visibility</p:attrName>
                                        </p:attrNameLst>
                                      </p:cBhvr>
                                      <p:to>
                                        <p:strVal val="visible"/>
                                      </p:to>
                                    </p:set>
                                    <p:animEffect transition="in" filter="fade">
                                      <p:cBhvr>
                                        <p:cTn id="20"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5"/>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00B0F0"/>
                </a:solidFill>
                <a:latin typeface="Arial"/>
                <a:ea typeface="Arial"/>
                <a:cs typeface="Arial"/>
                <a:sym typeface="Arial"/>
              </a:rPr>
              <a:t>Dopad 3000 </a:t>
            </a:r>
            <a:endParaRPr sz="2800" b="1" i="0" u="none" strike="noStrike" cap="none">
              <a:solidFill>
                <a:srgbClr val="00B0F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Ubývání různých zvířat (hlavně hmyzu) a rostlin</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v České republice způsobuje hlavně:</a:t>
            </a:r>
            <a:endParaRPr/>
          </a:p>
        </p:txBody>
      </p:sp>
      <p:sp>
        <p:nvSpPr>
          <p:cNvPr id="380" name="Google Shape;380;p15"/>
          <p:cNvSpPr/>
          <p:nvPr/>
        </p:nvSpPr>
        <p:spPr>
          <a:xfrm>
            <a:off x="1893454" y="2239963"/>
            <a:ext cx="7080685"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a) špatné zemědělství – postřiky, hnojení i ničení remízků </a:t>
            </a:r>
            <a:endParaRPr sz="2000" b="1" i="0" u="none" strike="noStrike" cap="none">
              <a:solidFill>
                <a:schemeClr val="dk1"/>
              </a:solidFill>
              <a:latin typeface="Arial"/>
              <a:ea typeface="Arial"/>
              <a:cs typeface="Arial"/>
              <a:sym typeface="Arial"/>
            </a:endParaRPr>
          </a:p>
        </p:txBody>
      </p:sp>
      <p:sp>
        <p:nvSpPr>
          <p:cNvPr id="381" name="Google Shape;381;p15"/>
          <p:cNvSpPr/>
          <p:nvPr/>
        </p:nvSpPr>
        <p:spPr>
          <a:xfrm>
            <a:off x="1893454" y="3140076"/>
            <a:ext cx="7080686"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b) větší sucho způsobené změnou klimatu  </a:t>
            </a:r>
            <a:endParaRPr sz="2000" b="1" i="0" u="none" strike="noStrike" cap="none">
              <a:solidFill>
                <a:schemeClr val="dk1"/>
              </a:solidFill>
              <a:latin typeface="Arial"/>
              <a:ea typeface="Arial"/>
              <a:cs typeface="Arial"/>
              <a:sym typeface="Arial"/>
            </a:endParaRPr>
          </a:p>
        </p:txBody>
      </p:sp>
      <p:sp>
        <p:nvSpPr>
          <p:cNvPr id="382" name="Google Shape;382;p15"/>
          <p:cNvSpPr/>
          <p:nvPr/>
        </p:nvSpPr>
        <p:spPr>
          <a:xfrm>
            <a:off x="1893454" y="4041776"/>
            <a:ext cx="708862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c) kácení lesů</a:t>
            </a:r>
            <a:endParaRPr sz="2000" b="1" i="0" u="none" strike="noStrike" cap="none">
              <a:solidFill>
                <a:schemeClr val="dk1"/>
              </a:solidFill>
              <a:latin typeface="Arial"/>
              <a:ea typeface="Arial"/>
              <a:cs typeface="Arial"/>
              <a:sym typeface="Arial"/>
            </a:endParaRPr>
          </a:p>
        </p:txBody>
      </p:sp>
      <p:sp>
        <p:nvSpPr>
          <p:cNvPr id="383" name="Google Shape;383;p15"/>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84" name="Google Shape;384;p15"/>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85" name="Google Shape;385;p15"/>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386" name="Google Shape;386;p15"/>
          <p:cNvSpPr txBox="1"/>
          <p:nvPr/>
        </p:nvSpPr>
        <p:spPr>
          <a:xfrm>
            <a:off x="1893454" y="4761148"/>
            <a:ext cx="70887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dirty="0">
                <a:solidFill>
                  <a:srgbClr val="33CC33"/>
                </a:solidFill>
                <a:latin typeface="Times New Roman"/>
                <a:ea typeface="Times New Roman"/>
                <a:cs typeface="Times New Roman"/>
                <a:sym typeface="Times New Roman"/>
              </a:rPr>
              <a:t>V ČR má největší vliv na úbytek rostlin a živočichů (úbytek biodiverzity) špatné zemědělství. </a:t>
            </a:r>
          </a:p>
          <a:p>
            <a:pPr marL="0" marR="0" lvl="0" indent="0" algn="ctr" rtl="0">
              <a:spcBef>
                <a:spcPts val="0"/>
              </a:spcBef>
              <a:spcAft>
                <a:spcPts val="0"/>
              </a:spcAft>
              <a:buNone/>
            </a:pPr>
            <a:r>
              <a:rPr lang="cs-CZ" sz="2000" b="1" i="0" u="none" strike="noStrike" cap="none" dirty="0" err="1">
                <a:solidFill>
                  <a:srgbClr val="33CC33"/>
                </a:solidFill>
                <a:latin typeface="Times New Roman"/>
                <a:ea typeface="Times New Roman"/>
                <a:cs typeface="Times New Roman"/>
                <a:sym typeface="Times New Roman"/>
              </a:rPr>
              <a:t>Velkolány</a:t>
            </a:r>
            <a:r>
              <a:rPr lang="cs-CZ" sz="2000" b="1" i="0" u="none" strike="noStrike" cap="none" dirty="0">
                <a:solidFill>
                  <a:srgbClr val="33CC33"/>
                </a:solidFill>
                <a:latin typeface="Times New Roman"/>
                <a:ea typeface="Times New Roman"/>
                <a:cs typeface="Times New Roman"/>
                <a:sym typeface="Times New Roman"/>
              </a:rPr>
              <a:t> bez přirozených úkrytů pro živočichy, postřiky, hnojení… Klimatická změna je v tom tentokrát „nevinně“.</a:t>
            </a:r>
            <a:endParaRPr sz="2000" b="1" i="0" u="none" strike="noStrike" cap="none" dirty="0">
              <a:solidFill>
                <a:srgbClr val="33CC33"/>
              </a:solidFill>
              <a:latin typeface="Times New Roman"/>
              <a:ea typeface="Times New Roman"/>
              <a:cs typeface="Times New Roman"/>
              <a:sym typeface="Times New Roman"/>
            </a:endParaRPr>
          </a:p>
        </p:txBody>
      </p:sp>
      <p:pic>
        <p:nvPicPr>
          <p:cNvPr id="387" name="Google Shape;387;p15"/>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388" name="Google Shape;388;p15"/>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389" name="Google Shape;389;p15"/>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390" name="Google Shape;390;p15"/>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391" name="Google Shape;391;p15"/>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392" name="Google Shape;392;p15"/>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393" name="Google Shape;393;p15"/>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394" name="Google Shape;394;p15">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86"/>
                                        </p:tgtEl>
                                        <p:attrNameLst>
                                          <p:attrName>style.visibility</p:attrName>
                                        </p:attrNameLst>
                                      </p:cBhvr>
                                      <p:to>
                                        <p:strVal val="visible"/>
                                      </p:to>
                                    </p:set>
                                    <p:animEffect transition="in" filter="fade">
                                      <p:cBhvr>
                                        <p:cTn id="10" dur="500"/>
                                        <p:tgtEl>
                                          <p:spTgt spid="3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500"/>
                                        <p:tgtEl>
                                          <p:spTgt spid="3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5"/>
                                        </p:tgtEl>
                                        <p:attrNameLst>
                                          <p:attrName>style.visibility</p:attrName>
                                        </p:attrNameLst>
                                      </p:cBhvr>
                                      <p:to>
                                        <p:strVal val="visible"/>
                                      </p:to>
                                    </p:set>
                                    <p:animEffect transition="in" filter="fade">
                                      <p:cBhvr>
                                        <p:cTn id="20"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6"/>
          <p:cNvSpPr/>
          <p:nvPr/>
        </p:nvSpPr>
        <p:spPr>
          <a:xfrm>
            <a:off x="1524000" y="549276"/>
            <a:ext cx="9144000" cy="684213"/>
          </a:xfrm>
          <a:prstGeom prst="rect">
            <a:avLst/>
          </a:prstGeom>
          <a:noFill/>
          <a:ln>
            <a:noFill/>
          </a:ln>
        </p:spPr>
        <p:txBody>
          <a:bodyPr spcFirstLastPara="1" wrap="square" lIns="91425" tIns="45700" rIns="91425" bIns="45700" anchor="t" anchorCtr="0">
            <a:noAutofit/>
          </a:bodyPr>
          <a:lstStyle/>
          <a:p>
            <a:pPr marL="609600" marR="0" lvl="0" indent="-609600" algn="ctr" rtl="0">
              <a:spcBef>
                <a:spcPts val="0"/>
              </a:spcBef>
              <a:spcAft>
                <a:spcPts val="0"/>
              </a:spcAft>
              <a:buNone/>
            </a:pPr>
            <a:r>
              <a:rPr lang="cs-CZ" sz="2800" b="1" i="0" u="none" strike="noStrike" cap="none">
                <a:solidFill>
                  <a:srgbClr val="00B0F0"/>
                </a:solidFill>
                <a:latin typeface="Arial"/>
                <a:ea typeface="Arial"/>
                <a:cs typeface="Arial"/>
                <a:sym typeface="Arial"/>
              </a:rPr>
              <a:t>Dopad 4000 </a:t>
            </a:r>
            <a:r>
              <a:rPr lang="cs-CZ"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a:p>
            <a:pPr marL="609600" marR="0" lvl="0" indent="-609600" algn="ctr" rtl="0">
              <a:spcBef>
                <a:spcPts val="560"/>
              </a:spcBef>
              <a:spcAft>
                <a:spcPts val="0"/>
              </a:spcAft>
              <a:buNone/>
            </a:pPr>
            <a:r>
              <a:rPr lang="cs-CZ" sz="2800" b="1" i="0" u="none" strike="noStrike" cap="none">
                <a:solidFill>
                  <a:schemeClr val="dk2"/>
                </a:solidFill>
                <a:latin typeface="Arial"/>
                <a:ea typeface="Arial"/>
                <a:cs typeface="Arial"/>
                <a:sym typeface="Arial"/>
              </a:rPr>
              <a:t>V České republice vlivem </a:t>
            </a:r>
            <a:br>
              <a:rPr lang="cs-CZ" sz="2800" b="1" i="0" u="none" strike="noStrike" cap="none">
                <a:solidFill>
                  <a:schemeClr val="dk2"/>
                </a:solidFill>
                <a:latin typeface="Arial"/>
                <a:ea typeface="Arial"/>
                <a:cs typeface="Arial"/>
                <a:sym typeface="Arial"/>
              </a:rPr>
            </a:br>
            <a:r>
              <a:rPr lang="cs-CZ" sz="2800" b="1" i="0" u="none" strike="noStrike" cap="none">
                <a:solidFill>
                  <a:schemeClr val="dk2"/>
                </a:solidFill>
                <a:latin typeface="Arial"/>
                <a:ea typeface="Arial"/>
                <a:cs typeface="Arial"/>
                <a:sym typeface="Arial"/>
              </a:rPr>
              <a:t>klimatických změn prší během roku:</a:t>
            </a:r>
            <a:endParaRPr/>
          </a:p>
          <a:p>
            <a:pPr marL="609600" marR="0" lvl="0" indent="-609600" algn="ctr" rtl="0">
              <a:spcBef>
                <a:spcPts val="560"/>
              </a:spcBef>
              <a:spcAft>
                <a:spcPts val="0"/>
              </a:spcAft>
              <a:buNone/>
            </a:pPr>
            <a:endParaRPr sz="2800" b="1" i="0" u="none" strike="noStrike" cap="none">
              <a:solidFill>
                <a:schemeClr val="dk1"/>
              </a:solidFill>
              <a:latin typeface="Arial"/>
              <a:ea typeface="Arial"/>
              <a:cs typeface="Arial"/>
              <a:sym typeface="Arial"/>
            </a:endParaRPr>
          </a:p>
        </p:txBody>
      </p:sp>
      <p:sp>
        <p:nvSpPr>
          <p:cNvPr id="400" name="Google Shape;400;p16"/>
          <p:cNvSpPr/>
          <p:nvPr/>
        </p:nvSpPr>
        <p:spPr>
          <a:xfrm>
            <a:off x="2459596" y="2203451"/>
            <a:ext cx="709239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a) více než před sto lety</a:t>
            </a:r>
            <a:endParaRPr sz="2000" b="1" i="0" u="none" strike="noStrike" cap="none">
              <a:solidFill>
                <a:schemeClr val="dk1"/>
              </a:solidFill>
              <a:latin typeface="Arial"/>
              <a:ea typeface="Arial"/>
              <a:cs typeface="Arial"/>
              <a:sym typeface="Arial"/>
            </a:endParaRPr>
          </a:p>
        </p:txBody>
      </p:sp>
      <p:sp>
        <p:nvSpPr>
          <p:cNvPr id="401" name="Google Shape;401;p16"/>
          <p:cNvSpPr/>
          <p:nvPr/>
        </p:nvSpPr>
        <p:spPr>
          <a:xfrm>
            <a:off x="2459596" y="3103563"/>
            <a:ext cx="709239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b) stejně jako před sto lety</a:t>
            </a:r>
            <a:endParaRPr sz="2000" b="1" i="0" u="none" strike="noStrike" cap="none">
              <a:solidFill>
                <a:schemeClr val="dk1"/>
              </a:solidFill>
              <a:latin typeface="Arial"/>
              <a:ea typeface="Arial"/>
              <a:cs typeface="Arial"/>
              <a:sym typeface="Arial"/>
            </a:endParaRPr>
          </a:p>
        </p:txBody>
      </p:sp>
      <p:sp>
        <p:nvSpPr>
          <p:cNvPr id="402" name="Google Shape;402;p16"/>
          <p:cNvSpPr/>
          <p:nvPr/>
        </p:nvSpPr>
        <p:spPr>
          <a:xfrm>
            <a:off x="2458722" y="4005263"/>
            <a:ext cx="710120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c) méně než před sto lety</a:t>
            </a:r>
            <a:endParaRPr sz="2000" b="1" i="0" u="none" strike="noStrike" cap="none">
              <a:solidFill>
                <a:schemeClr val="dk1"/>
              </a:solidFill>
              <a:latin typeface="Arial"/>
              <a:ea typeface="Arial"/>
              <a:cs typeface="Arial"/>
              <a:sym typeface="Arial"/>
            </a:endParaRPr>
          </a:p>
        </p:txBody>
      </p:sp>
      <p:sp>
        <p:nvSpPr>
          <p:cNvPr id="403" name="Google Shape;403;p16"/>
          <p:cNvSpPr/>
          <p:nvPr/>
        </p:nvSpPr>
        <p:spPr>
          <a:xfrm>
            <a:off x="9696450" y="209708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04" name="Google Shape;404;p16"/>
          <p:cNvSpPr/>
          <p:nvPr/>
        </p:nvSpPr>
        <p:spPr>
          <a:xfrm>
            <a:off x="9732963" y="2995614"/>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05" name="Google Shape;405;p16"/>
          <p:cNvSpPr/>
          <p:nvPr/>
        </p:nvSpPr>
        <p:spPr>
          <a:xfrm>
            <a:off x="9732963" y="38957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06" name="Google Shape;406;p16"/>
          <p:cNvSpPr txBox="1"/>
          <p:nvPr/>
        </p:nvSpPr>
        <p:spPr>
          <a:xfrm>
            <a:off x="2012893" y="4771936"/>
            <a:ext cx="7539096"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dirty="0">
                <a:solidFill>
                  <a:srgbClr val="33CC33"/>
                </a:solidFill>
                <a:latin typeface="Times New Roman"/>
                <a:ea typeface="Times New Roman"/>
                <a:cs typeface="Times New Roman"/>
                <a:sym typeface="Times New Roman"/>
              </a:rPr>
              <a:t>Množství dešťových srážek se v naší zemi za sto let nezměnilo. Změnilo se ale jejich rozvrstvení během roku. V zimě jich padá například málo (nesněží) a pak během jednoho letního týdne spadne velké množství a způsobí např. povodně.</a:t>
            </a:r>
            <a:endParaRPr sz="2000" b="1" i="0" u="none" strike="noStrike" cap="none" dirty="0">
              <a:solidFill>
                <a:srgbClr val="33CC33"/>
              </a:solidFill>
              <a:latin typeface="Times New Roman"/>
              <a:ea typeface="Times New Roman"/>
              <a:cs typeface="Times New Roman"/>
              <a:sym typeface="Times New Roman"/>
            </a:endParaRPr>
          </a:p>
        </p:txBody>
      </p:sp>
      <p:pic>
        <p:nvPicPr>
          <p:cNvPr id="407" name="Google Shape;407;p16"/>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408" name="Google Shape;408;p16"/>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409" name="Google Shape;409;p16"/>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410" name="Google Shape;410;p16"/>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411" name="Google Shape;411;p16"/>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412" name="Google Shape;412;p16"/>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413" name="Google Shape;413;p16"/>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414" name="Google Shape;414;p16">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4"/>
                                        </p:tgtEl>
                                        <p:attrNameLst>
                                          <p:attrName>style.visibility</p:attrName>
                                        </p:attrNameLst>
                                      </p:cBhvr>
                                      <p:to>
                                        <p:strVal val="visible"/>
                                      </p:to>
                                    </p:set>
                                    <p:animEffect transition="in" filter="fade">
                                      <p:cBhvr>
                                        <p:cTn id="12" dur="500"/>
                                        <p:tgtEl>
                                          <p:spTgt spid="404"/>
                                        </p:tgtEl>
                                      </p:cBhvr>
                                    </p:animEffect>
                                  </p:childTnLst>
                                </p:cTn>
                              </p:par>
                              <p:par>
                                <p:cTn id="13" presetID="10" presetClass="entr" presetSubtype="0" fill="hold" nodeType="withEffect">
                                  <p:stCondLst>
                                    <p:cond delay="0"/>
                                  </p:stCondLst>
                                  <p:childTnLst>
                                    <p:set>
                                      <p:cBhvr>
                                        <p:cTn id="14" dur="1" fill="hold">
                                          <p:stCondLst>
                                            <p:cond delay="0"/>
                                          </p:stCondLst>
                                        </p:cTn>
                                        <p:tgtEl>
                                          <p:spTgt spid="406"/>
                                        </p:tgtEl>
                                        <p:attrNameLst>
                                          <p:attrName>style.visibility</p:attrName>
                                        </p:attrNameLst>
                                      </p:cBhvr>
                                      <p:to>
                                        <p:strVal val="visible"/>
                                      </p:to>
                                    </p:set>
                                    <p:animEffect transition="in" filter="fade">
                                      <p:cBhvr>
                                        <p:cTn id="15" dur="500"/>
                                        <p:tgtEl>
                                          <p:spTgt spid="4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5"/>
                                        </p:tgtEl>
                                        <p:attrNameLst>
                                          <p:attrName>style.visibility</p:attrName>
                                        </p:attrNameLst>
                                      </p:cBhvr>
                                      <p:to>
                                        <p:strVal val="visible"/>
                                      </p:to>
                                    </p:set>
                                    <p:animEffect transition="in" filter="fade">
                                      <p:cBhvr>
                                        <p:cTn id="20"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7"/>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00B0F0"/>
                </a:solidFill>
                <a:latin typeface="Arial"/>
                <a:ea typeface="Arial"/>
                <a:cs typeface="Arial"/>
                <a:sym typeface="Arial"/>
              </a:rPr>
              <a:t>Dopad 5000 </a:t>
            </a:r>
            <a:r>
              <a:rPr lang="cs-CZ"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Klimatické změny mají vliv na usychání lesů</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v České republice, protože:</a:t>
            </a:r>
            <a:endParaRPr sz="2800" b="1" i="0" u="none" strike="noStrike" cap="none">
              <a:solidFill>
                <a:schemeClr val="dk1"/>
              </a:solidFill>
              <a:latin typeface="Arial"/>
              <a:ea typeface="Arial"/>
              <a:cs typeface="Arial"/>
              <a:sym typeface="Arial"/>
            </a:endParaRPr>
          </a:p>
        </p:txBody>
      </p:sp>
      <p:sp>
        <p:nvSpPr>
          <p:cNvPr id="420" name="Google Shape;420;p17"/>
          <p:cNvSpPr/>
          <p:nvPr/>
        </p:nvSpPr>
        <p:spPr>
          <a:xfrm>
            <a:off x="2520280" y="2185378"/>
            <a:ext cx="6508750" cy="6666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2000"/>
              <a:buFont typeface="Arial"/>
              <a:buAutoNum type="alphaLcParenR"/>
            </a:pPr>
            <a:r>
              <a:rPr lang="cs-CZ" sz="2000" b="1" i="0" u="none" strike="noStrike" cap="none">
                <a:solidFill>
                  <a:schemeClr val="dk1"/>
                </a:solidFill>
                <a:latin typeface="Arial"/>
                <a:ea typeface="Arial"/>
                <a:cs typeface="Arial"/>
                <a:sym typeface="Arial"/>
              </a:rPr>
              <a:t>je větší sucho a stromy mají málo vody</a:t>
            </a:r>
            <a:endParaRPr sz="2000" b="1" i="0" u="none" strike="noStrike" cap="none">
              <a:solidFill>
                <a:schemeClr val="dk1"/>
              </a:solidFill>
              <a:latin typeface="Arial"/>
              <a:ea typeface="Arial"/>
              <a:cs typeface="Arial"/>
              <a:sym typeface="Arial"/>
            </a:endParaRPr>
          </a:p>
        </p:txBody>
      </p:sp>
      <p:sp>
        <p:nvSpPr>
          <p:cNvPr id="421" name="Google Shape;421;p17"/>
          <p:cNvSpPr/>
          <p:nvPr/>
        </p:nvSpPr>
        <p:spPr>
          <a:xfrm>
            <a:off x="2520280" y="3093642"/>
            <a:ext cx="6508750" cy="63738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b) kůrovec víc napadá stromy a je silnější</a:t>
            </a:r>
            <a:endParaRPr sz="2000" b="1" i="0" u="none" strike="noStrike" cap="none">
              <a:solidFill>
                <a:schemeClr val="dk1"/>
              </a:solidFill>
              <a:latin typeface="Arial"/>
              <a:ea typeface="Arial"/>
              <a:cs typeface="Arial"/>
              <a:sym typeface="Arial"/>
            </a:endParaRPr>
          </a:p>
        </p:txBody>
      </p:sp>
      <p:sp>
        <p:nvSpPr>
          <p:cNvPr id="422" name="Google Shape;422;p17"/>
          <p:cNvSpPr/>
          <p:nvPr/>
        </p:nvSpPr>
        <p:spPr>
          <a:xfrm>
            <a:off x="2520280" y="3997523"/>
            <a:ext cx="6518275" cy="644039"/>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c) je víc dešťů a stromům plesniví kořeny </a:t>
            </a:r>
            <a:endParaRPr sz="2000" b="1" i="0" u="none" strike="noStrike" cap="none">
              <a:solidFill>
                <a:schemeClr val="dk1"/>
              </a:solidFill>
              <a:latin typeface="Arial"/>
              <a:ea typeface="Arial"/>
              <a:cs typeface="Arial"/>
              <a:sym typeface="Arial"/>
            </a:endParaRPr>
          </a:p>
        </p:txBody>
      </p:sp>
      <p:sp>
        <p:nvSpPr>
          <p:cNvPr id="423" name="Google Shape;423;p17"/>
          <p:cNvSpPr/>
          <p:nvPr/>
        </p:nvSpPr>
        <p:spPr>
          <a:xfrm>
            <a:off x="9289380" y="2096207"/>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24" name="Google Shape;424;p17"/>
          <p:cNvSpPr/>
          <p:nvPr/>
        </p:nvSpPr>
        <p:spPr>
          <a:xfrm>
            <a:off x="9289380" y="301029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25" name="Google Shape;425;p17"/>
          <p:cNvSpPr/>
          <p:nvPr/>
        </p:nvSpPr>
        <p:spPr>
          <a:xfrm>
            <a:off x="9289380" y="392439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26" name="Google Shape;426;p17"/>
          <p:cNvSpPr txBox="1"/>
          <p:nvPr/>
        </p:nvSpPr>
        <p:spPr>
          <a:xfrm>
            <a:off x="2520280" y="4797152"/>
            <a:ext cx="650875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Lesy v ČR (hlavně smrkové) mají nedostatek vláhy díky většímu suchu v krajině. Vodu stromy potřebují nejen na růst, ale také na tvorbu mízy a dalších látek, které je chrání před napadením kůrovcem a dalšími parazity.</a:t>
            </a:r>
            <a:endParaRPr sz="2000" b="1" i="0" u="none" strike="noStrike" cap="none">
              <a:solidFill>
                <a:srgbClr val="33CC33"/>
              </a:solidFill>
              <a:latin typeface="Times New Roman"/>
              <a:ea typeface="Times New Roman"/>
              <a:cs typeface="Times New Roman"/>
              <a:sym typeface="Times New Roman"/>
            </a:endParaRPr>
          </a:p>
        </p:txBody>
      </p:sp>
      <p:pic>
        <p:nvPicPr>
          <p:cNvPr id="427" name="Google Shape;427;p17"/>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428" name="Google Shape;428;p17"/>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429" name="Google Shape;429;p17"/>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430" name="Google Shape;430;p17"/>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431" name="Google Shape;431;p17"/>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432" name="Google Shape;432;p17"/>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433" name="Google Shape;433;p17"/>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434" name="Google Shape;434;p17">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4"/>
                                        </p:tgtEl>
                                        <p:attrNameLst>
                                          <p:attrName>style.visibility</p:attrName>
                                        </p:attrNameLst>
                                      </p:cBhvr>
                                      <p:to>
                                        <p:strVal val="visible"/>
                                      </p:to>
                                    </p:set>
                                    <p:animEffect transition="in" filter="fade">
                                      <p:cBhvr>
                                        <p:cTn id="15" dur="500"/>
                                        <p:tgtEl>
                                          <p:spTgt spid="4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5"/>
                                        </p:tgtEl>
                                        <p:attrNameLst>
                                          <p:attrName>style.visibility</p:attrName>
                                        </p:attrNameLst>
                                      </p:cBhvr>
                                      <p:to>
                                        <p:strVal val="visible"/>
                                      </p:to>
                                    </p:set>
                                    <p:animEffect transition="in" filter="fade">
                                      <p:cBhvr>
                                        <p:cTn id="20"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8"/>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0000"/>
                </a:solidFill>
                <a:latin typeface="Arial"/>
                <a:ea typeface="Arial"/>
                <a:cs typeface="Arial"/>
                <a:sym typeface="Arial"/>
              </a:rPr>
              <a:t>Co mohu udělat 1000 </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Energii potřebnou na vytápění </a:t>
            </a:r>
            <a:br>
              <a:rPr lang="cs-CZ" sz="2800" b="1" i="0" u="none" strike="noStrike" cap="none">
                <a:solidFill>
                  <a:schemeClr val="dk1"/>
                </a:solidFill>
                <a:latin typeface="Arial"/>
                <a:ea typeface="Arial"/>
                <a:cs typeface="Arial"/>
                <a:sym typeface="Arial"/>
              </a:rPr>
            </a:br>
            <a:r>
              <a:rPr lang="cs-CZ" sz="2800" b="1" i="0" u="none" strike="noStrike" cap="none">
                <a:solidFill>
                  <a:schemeClr val="dk1"/>
                </a:solidFill>
                <a:latin typeface="Arial"/>
                <a:ea typeface="Arial"/>
                <a:cs typeface="Arial"/>
                <a:sym typeface="Arial"/>
              </a:rPr>
              <a:t>mohu šetřit tím že budu větrat:</a:t>
            </a:r>
            <a:endParaRPr sz="2800" b="1" i="0" u="none" strike="noStrike" cap="none">
              <a:solidFill>
                <a:schemeClr val="dk1"/>
              </a:solidFill>
              <a:latin typeface="Arial"/>
              <a:ea typeface="Arial"/>
              <a:cs typeface="Arial"/>
              <a:sym typeface="Arial"/>
            </a:endParaRPr>
          </a:p>
        </p:txBody>
      </p:sp>
      <p:sp>
        <p:nvSpPr>
          <p:cNvPr id="440" name="Google Shape;440;p18"/>
          <p:cNvSpPr/>
          <p:nvPr/>
        </p:nvSpPr>
        <p:spPr>
          <a:xfrm>
            <a:off x="2520280" y="2185378"/>
            <a:ext cx="6508750" cy="6666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2000"/>
              <a:buFont typeface="Arial"/>
              <a:buAutoNum type="alphaLcParenR"/>
            </a:pPr>
            <a:r>
              <a:rPr lang="cs-CZ" sz="2000" b="1" i="0" u="none" strike="noStrike" cap="none">
                <a:solidFill>
                  <a:schemeClr val="dk1"/>
                </a:solidFill>
                <a:latin typeface="Arial"/>
                <a:ea typeface="Arial"/>
                <a:cs typeface="Arial"/>
                <a:sym typeface="Arial"/>
              </a:rPr>
              <a:t>jen pár minut na plně otevřená okna</a:t>
            </a:r>
            <a:endParaRPr sz="2000" b="1" i="0" u="none" strike="noStrike" cap="none">
              <a:solidFill>
                <a:schemeClr val="dk1"/>
              </a:solidFill>
              <a:latin typeface="Arial"/>
              <a:ea typeface="Arial"/>
              <a:cs typeface="Arial"/>
              <a:sym typeface="Arial"/>
            </a:endParaRPr>
          </a:p>
        </p:txBody>
      </p:sp>
      <p:sp>
        <p:nvSpPr>
          <p:cNvPr id="441" name="Google Shape;441;p18"/>
          <p:cNvSpPr/>
          <p:nvPr/>
        </p:nvSpPr>
        <p:spPr>
          <a:xfrm>
            <a:off x="2520280" y="3093642"/>
            <a:ext cx="6508750" cy="63738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b) celý den na ventilačku</a:t>
            </a:r>
            <a:endParaRPr sz="2000" b="1" i="0" u="none" strike="noStrike" cap="none">
              <a:solidFill>
                <a:schemeClr val="dk1"/>
              </a:solidFill>
              <a:latin typeface="Arial"/>
              <a:ea typeface="Arial"/>
              <a:cs typeface="Arial"/>
              <a:sym typeface="Arial"/>
            </a:endParaRPr>
          </a:p>
        </p:txBody>
      </p:sp>
      <p:sp>
        <p:nvSpPr>
          <p:cNvPr id="442" name="Google Shape;442;p18"/>
          <p:cNvSpPr/>
          <p:nvPr/>
        </p:nvSpPr>
        <p:spPr>
          <a:xfrm>
            <a:off x="2520280" y="3997523"/>
            <a:ext cx="6518275" cy="644039"/>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c) na částečně otevřená okna, alespoň 20 minut </a:t>
            </a:r>
            <a:endParaRPr sz="2000" b="1" i="0" u="none" strike="noStrike" cap="none">
              <a:solidFill>
                <a:schemeClr val="dk1"/>
              </a:solidFill>
              <a:latin typeface="Arial"/>
              <a:ea typeface="Arial"/>
              <a:cs typeface="Arial"/>
              <a:sym typeface="Arial"/>
            </a:endParaRPr>
          </a:p>
        </p:txBody>
      </p:sp>
      <p:sp>
        <p:nvSpPr>
          <p:cNvPr id="443" name="Google Shape;443;p18"/>
          <p:cNvSpPr/>
          <p:nvPr/>
        </p:nvSpPr>
        <p:spPr>
          <a:xfrm>
            <a:off x="9289380" y="2096207"/>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44" name="Google Shape;444;p18"/>
          <p:cNvSpPr/>
          <p:nvPr/>
        </p:nvSpPr>
        <p:spPr>
          <a:xfrm>
            <a:off x="9289380" y="301029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45" name="Google Shape;445;p18"/>
          <p:cNvSpPr/>
          <p:nvPr/>
        </p:nvSpPr>
        <p:spPr>
          <a:xfrm>
            <a:off x="9289380" y="392439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46" name="Google Shape;446;p18"/>
          <p:cNvSpPr txBox="1"/>
          <p:nvPr/>
        </p:nvSpPr>
        <p:spPr>
          <a:xfrm>
            <a:off x="2520280" y="4797152"/>
            <a:ext cx="6508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a:solidFill>
                  <a:srgbClr val="33CC33"/>
                </a:solidFill>
                <a:highlight>
                  <a:srgbClr val="CC4125"/>
                </a:highlight>
                <a:latin typeface="Times New Roman"/>
                <a:ea typeface="Times New Roman"/>
                <a:cs typeface="Times New Roman"/>
                <a:sym typeface="Times New Roman"/>
              </a:rPr>
              <a:t>Díky správnému větrání můžete </a:t>
            </a:r>
            <a:br>
              <a:rPr lang="cs-CZ" sz="2400" b="1" i="0" u="none" strike="noStrike" cap="none">
                <a:solidFill>
                  <a:srgbClr val="33CC33"/>
                </a:solidFill>
                <a:highlight>
                  <a:srgbClr val="CC4125"/>
                </a:highlight>
                <a:latin typeface="Times New Roman"/>
                <a:ea typeface="Times New Roman"/>
                <a:cs typeface="Times New Roman"/>
                <a:sym typeface="Times New Roman"/>
              </a:rPr>
            </a:br>
            <a:r>
              <a:rPr lang="cs-CZ" sz="2400" b="1" i="0" u="none" strike="noStrike" cap="none">
                <a:solidFill>
                  <a:srgbClr val="33CC33"/>
                </a:solidFill>
                <a:highlight>
                  <a:srgbClr val="CC4125"/>
                </a:highlight>
                <a:latin typeface="Times New Roman"/>
                <a:ea typeface="Times New Roman"/>
                <a:cs typeface="Times New Roman"/>
                <a:sym typeface="Times New Roman"/>
              </a:rPr>
              <a:t>ušetřit tisíce Kč ročně a přispět k šetření energie, která by se zbytečně musela vyrobit.</a:t>
            </a:r>
            <a:endParaRPr sz="2400" b="1" i="0" u="none" strike="noStrike" cap="none">
              <a:solidFill>
                <a:srgbClr val="33CC33"/>
              </a:solidFill>
              <a:highlight>
                <a:srgbClr val="CC4125"/>
              </a:highlight>
              <a:latin typeface="Times New Roman"/>
              <a:ea typeface="Times New Roman"/>
              <a:cs typeface="Times New Roman"/>
              <a:sym typeface="Times New Roman"/>
            </a:endParaRPr>
          </a:p>
        </p:txBody>
      </p:sp>
      <p:pic>
        <p:nvPicPr>
          <p:cNvPr id="447" name="Google Shape;447;p18"/>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448" name="Google Shape;448;p18"/>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449" name="Google Shape;449;p18"/>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450" name="Google Shape;450;p18"/>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451" name="Google Shape;451;p18"/>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452" name="Google Shape;452;p18"/>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453" name="Google Shape;453;p18"/>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454" name="Google Shape;454;p18">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par>
                                <p:cTn id="8" presetID="10" presetClass="entr" presetSubtype="0" fill="hold" nodeType="withEffect">
                                  <p:stCondLst>
                                    <p:cond delay="0"/>
                                  </p:stCondLst>
                                  <p:childTnLst>
                                    <p:set>
                                      <p:cBhvr>
                                        <p:cTn id="9" dur="1" fill="hold">
                                          <p:stCondLst>
                                            <p:cond delay="0"/>
                                          </p:stCondLst>
                                        </p:cTn>
                                        <p:tgtEl>
                                          <p:spTgt spid="446"/>
                                        </p:tgtEl>
                                        <p:attrNameLst>
                                          <p:attrName>style.visibility</p:attrName>
                                        </p:attrNameLst>
                                      </p:cBhvr>
                                      <p:to>
                                        <p:strVal val="visible"/>
                                      </p:to>
                                    </p:set>
                                    <p:animEffect transition="in" filter="fade">
                                      <p:cBhvr>
                                        <p:cTn id="10" dur="500"/>
                                        <p:tgtEl>
                                          <p:spTgt spid="4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4"/>
                                        </p:tgtEl>
                                        <p:attrNameLst>
                                          <p:attrName>style.visibility</p:attrName>
                                        </p:attrNameLst>
                                      </p:cBhvr>
                                      <p:to>
                                        <p:strVal val="visible"/>
                                      </p:to>
                                    </p:set>
                                    <p:animEffect transition="in" filter="fade">
                                      <p:cBhvr>
                                        <p:cTn id="15" dur="500"/>
                                        <p:tgtEl>
                                          <p:spTgt spid="4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5"/>
                                        </p:tgtEl>
                                        <p:attrNameLst>
                                          <p:attrName>style.visibility</p:attrName>
                                        </p:attrNameLst>
                                      </p:cBhvr>
                                      <p:to>
                                        <p:strVal val="visible"/>
                                      </p:to>
                                    </p:set>
                                    <p:animEffect transition="in" filter="fade">
                                      <p:cBhvr>
                                        <p:cTn id="20"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9"/>
          <p:cNvSpPr/>
          <p:nvPr/>
        </p:nvSpPr>
        <p:spPr>
          <a:xfrm>
            <a:off x="1524000" y="549276"/>
            <a:ext cx="9144000" cy="684213"/>
          </a:xfrm>
          <a:prstGeom prst="rect">
            <a:avLst/>
          </a:prstGeom>
          <a:noFill/>
          <a:ln>
            <a:noFill/>
          </a:ln>
        </p:spPr>
        <p:txBody>
          <a:bodyPr spcFirstLastPara="1" wrap="square" lIns="91425" tIns="45700" rIns="91425" bIns="45700" anchor="t" anchorCtr="0">
            <a:noAutofit/>
          </a:bodyPr>
          <a:lstStyle/>
          <a:p>
            <a:pPr marL="609600" marR="0" lvl="0" indent="-609600" algn="ctr" rtl="0">
              <a:spcBef>
                <a:spcPts val="0"/>
              </a:spcBef>
              <a:spcAft>
                <a:spcPts val="0"/>
              </a:spcAft>
              <a:buNone/>
            </a:pPr>
            <a:r>
              <a:rPr lang="cs-CZ" sz="2800" b="1" i="0" u="none" strike="noStrike" cap="none">
                <a:solidFill>
                  <a:srgbClr val="FF0000"/>
                </a:solidFill>
                <a:latin typeface="Arial"/>
                <a:ea typeface="Arial"/>
                <a:cs typeface="Arial"/>
                <a:sym typeface="Arial"/>
              </a:rPr>
              <a:t>Co mohu udělat 2000 </a:t>
            </a:r>
            <a:endParaRPr sz="2800" b="1" i="0" u="none" strike="noStrike" cap="none">
              <a:solidFill>
                <a:srgbClr val="FF0000"/>
              </a:solidFill>
              <a:latin typeface="Arial"/>
              <a:ea typeface="Arial"/>
              <a:cs typeface="Arial"/>
              <a:sym typeface="Arial"/>
            </a:endParaRPr>
          </a:p>
          <a:p>
            <a:pPr marL="609600" marR="0" lvl="0" indent="-609600" algn="ctr" rtl="0">
              <a:spcBef>
                <a:spcPts val="560"/>
              </a:spcBef>
              <a:spcAft>
                <a:spcPts val="0"/>
              </a:spcAft>
              <a:buNone/>
            </a:pPr>
            <a:r>
              <a:rPr lang="cs-CZ" sz="2800" b="1" i="0" u="none" strike="noStrike" cap="none">
                <a:solidFill>
                  <a:schemeClr val="dk2"/>
                </a:solidFill>
                <a:latin typeface="Arial"/>
                <a:ea typeface="Arial"/>
                <a:cs typeface="Arial"/>
                <a:sym typeface="Arial"/>
              </a:rPr>
              <a:t>Lednička šetří elektrickou energii, </a:t>
            </a:r>
            <a:br>
              <a:rPr lang="cs-CZ" sz="2800" b="1" i="0" u="none" strike="noStrike" cap="none">
                <a:solidFill>
                  <a:schemeClr val="dk2"/>
                </a:solidFill>
                <a:latin typeface="Arial"/>
                <a:ea typeface="Arial"/>
                <a:cs typeface="Arial"/>
                <a:sym typeface="Arial"/>
              </a:rPr>
            </a:br>
            <a:r>
              <a:rPr lang="cs-CZ" sz="2800" b="1" i="0" u="none" strike="noStrike" cap="none">
                <a:solidFill>
                  <a:schemeClr val="dk2"/>
                </a:solidFill>
                <a:latin typeface="Arial"/>
                <a:ea typeface="Arial"/>
                <a:cs typeface="Arial"/>
                <a:sym typeface="Arial"/>
              </a:rPr>
              <a:t>když je naplněná:</a:t>
            </a:r>
            <a:endParaRPr sz="2800" b="1" i="0" u="none" strike="noStrike" cap="none">
              <a:solidFill>
                <a:schemeClr val="dk1"/>
              </a:solidFill>
              <a:latin typeface="Arial"/>
              <a:ea typeface="Arial"/>
              <a:cs typeface="Arial"/>
              <a:sym typeface="Arial"/>
            </a:endParaRPr>
          </a:p>
        </p:txBody>
      </p:sp>
      <p:sp>
        <p:nvSpPr>
          <p:cNvPr id="460" name="Google Shape;460;p19"/>
          <p:cNvSpPr/>
          <p:nvPr/>
        </p:nvSpPr>
        <p:spPr>
          <a:xfrm>
            <a:off x="3215680" y="2203451"/>
            <a:ext cx="6336309"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None/>
            </a:pPr>
            <a:r>
              <a:rPr lang="cs-CZ" sz="2000" b="1" i="0" u="none" strike="noStrike" cap="none">
                <a:solidFill>
                  <a:schemeClr val="dk1"/>
                </a:solidFill>
                <a:latin typeface="Arial"/>
                <a:ea typeface="Arial"/>
                <a:cs typeface="Arial"/>
                <a:sym typeface="Arial"/>
              </a:rPr>
              <a:t>a) z poloviny</a:t>
            </a:r>
            <a:endParaRPr sz="2000" b="1" i="0" u="none" strike="noStrike" cap="none">
              <a:solidFill>
                <a:schemeClr val="dk1"/>
              </a:solidFill>
              <a:latin typeface="Arial"/>
              <a:ea typeface="Arial"/>
              <a:cs typeface="Arial"/>
              <a:sym typeface="Arial"/>
            </a:endParaRPr>
          </a:p>
        </p:txBody>
      </p:sp>
      <p:sp>
        <p:nvSpPr>
          <p:cNvPr id="461" name="Google Shape;461;p19"/>
          <p:cNvSpPr/>
          <p:nvPr/>
        </p:nvSpPr>
        <p:spPr>
          <a:xfrm>
            <a:off x="3215680" y="3103563"/>
            <a:ext cx="6336309"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b) ze tří čtvrtin</a:t>
            </a:r>
            <a:endParaRPr sz="2000" b="1" i="0" u="none" strike="noStrike" cap="none">
              <a:solidFill>
                <a:schemeClr val="dk1"/>
              </a:solidFill>
              <a:latin typeface="Arial"/>
              <a:ea typeface="Arial"/>
              <a:cs typeface="Arial"/>
              <a:sym typeface="Arial"/>
            </a:endParaRPr>
          </a:p>
        </p:txBody>
      </p:sp>
      <p:sp>
        <p:nvSpPr>
          <p:cNvPr id="462" name="Google Shape;462;p19"/>
          <p:cNvSpPr/>
          <p:nvPr/>
        </p:nvSpPr>
        <p:spPr>
          <a:xfrm>
            <a:off x="3215745" y="4005263"/>
            <a:ext cx="6344180"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c) plná</a:t>
            </a:r>
            <a:endParaRPr sz="2000" b="1" i="0" u="none" strike="noStrike" cap="none">
              <a:solidFill>
                <a:schemeClr val="dk1"/>
              </a:solidFill>
              <a:latin typeface="Arial"/>
              <a:ea typeface="Arial"/>
              <a:cs typeface="Arial"/>
              <a:sym typeface="Arial"/>
            </a:endParaRPr>
          </a:p>
        </p:txBody>
      </p:sp>
      <p:sp>
        <p:nvSpPr>
          <p:cNvPr id="463" name="Google Shape;463;p19"/>
          <p:cNvSpPr/>
          <p:nvPr/>
        </p:nvSpPr>
        <p:spPr>
          <a:xfrm>
            <a:off x="9696450" y="209708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64" name="Google Shape;464;p19"/>
          <p:cNvSpPr/>
          <p:nvPr/>
        </p:nvSpPr>
        <p:spPr>
          <a:xfrm>
            <a:off x="9732963" y="2995614"/>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65" name="Google Shape;465;p19"/>
          <p:cNvSpPr/>
          <p:nvPr/>
        </p:nvSpPr>
        <p:spPr>
          <a:xfrm>
            <a:off x="9732963" y="38957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66" name="Google Shape;466;p19"/>
          <p:cNvSpPr txBox="1"/>
          <p:nvPr/>
        </p:nvSpPr>
        <p:spPr>
          <a:xfrm>
            <a:off x="3215680" y="4797152"/>
            <a:ext cx="633027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dirty="0">
                <a:solidFill>
                  <a:srgbClr val="33CC33"/>
                </a:solidFill>
                <a:latin typeface="Times New Roman"/>
                <a:ea typeface="Times New Roman"/>
                <a:cs typeface="Times New Roman"/>
                <a:sym typeface="Times New Roman"/>
              </a:rPr>
              <a:t>Pokud v ledničce nemáte dost potravin, tak tam můžete vložit </a:t>
            </a:r>
            <a:r>
              <a:rPr lang="cs-CZ" sz="2400" b="1" i="0" u="none" strike="noStrike" cap="none" dirty="0" err="1">
                <a:solidFill>
                  <a:srgbClr val="33CC33"/>
                </a:solidFill>
                <a:latin typeface="Times New Roman"/>
                <a:ea typeface="Times New Roman"/>
                <a:cs typeface="Times New Roman"/>
                <a:sym typeface="Times New Roman"/>
              </a:rPr>
              <a:t>pet</a:t>
            </a:r>
            <a:r>
              <a:rPr lang="cs-CZ" sz="2400" b="1" i="0" u="none" strike="noStrike" cap="none" dirty="0">
                <a:solidFill>
                  <a:srgbClr val="33CC33"/>
                </a:solidFill>
                <a:latin typeface="Times New Roman"/>
                <a:ea typeface="Times New Roman"/>
                <a:cs typeface="Times New Roman"/>
                <a:sym typeface="Times New Roman"/>
              </a:rPr>
              <a:t>-lahev s vodou.</a:t>
            </a:r>
            <a:endParaRPr sz="2400" b="1" i="0" u="none" strike="noStrike" cap="none" dirty="0">
              <a:solidFill>
                <a:srgbClr val="33CC33"/>
              </a:solidFill>
              <a:latin typeface="Times New Roman"/>
              <a:ea typeface="Times New Roman"/>
              <a:cs typeface="Times New Roman"/>
              <a:sym typeface="Times New Roman"/>
            </a:endParaRPr>
          </a:p>
        </p:txBody>
      </p:sp>
      <p:pic>
        <p:nvPicPr>
          <p:cNvPr id="467" name="Google Shape;467;p19"/>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468" name="Google Shape;468;p19"/>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469" name="Google Shape;469;p19"/>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470" name="Google Shape;470;p19"/>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471" name="Google Shape;471;p19"/>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472" name="Google Shape;472;p19"/>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473" name="Google Shape;473;p19"/>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474" name="Google Shape;474;p19">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par>
                                <p:cTn id="13" presetID="10" presetClass="entr" presetSubtype="0" fill="hold" nodeType="withEffect">
                                  <p:stCondLst>
                                    <p:cond delay="0"/>
                                  </p:stCondLst>
                                  <p:childTnLst>
                                    <p:set>
                                      <p:cBhvr>
                                        <p:cTn id="14" dur="1" fill="hold">
                                          <p:stCondLst>
                                            <p:cond delay="0"/>
                                          </p:stCondLst>
                                        </p:cTn>
                                        <p:tgtEl>
                                          <p:spTgt spid="466"/>
                                        </p:tgtEl>
                                        <p:attrNameLst>
                                          <p:attrName>style.visibility</p:attrName>
                                        </p:attrNameLst>
                                      </p:cBhvr>
                                      <p:to>
                                        <p:strVal val="visible"/>
                                      </p:to>
                                    </p:set>
                                    <p:animEffect transition="in" filter="fade">
                                      <p:cBhvr>
                                        <p:cTn id="15" dur="500"/>
                                        <p:tgtEl>
                                          <p:spTgt spid="4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5"/>
                                        </p:tgtEl>
                                        <p:attrNameLst>
                                          <p:attrName>style.visibility</p:attrName>
                                        </p:attrNameLst>
                                      </p:cBhvr>
                                      <p:to>
                                        <p:strVal val="visible"/>
                                      </p:to>
                                    </p:set>
                                    <p:animEffect transition="in" filter="fade">
                                      <p:cBhvr>
                                        <p:cTn id="20"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a:hlinkClick r:id="rId3" action="ppaction://hlinksldjump"/>
          </p:cNvPr>
          <p:cNvSpPr/>
          <p:nvPr/>
        </p:nvSpPr>
        <p:spPr>
          <a:xfrm>
            <a:off x="1674540" y="1428529"/>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33CC33"/>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dirty="0">
                <a:solidFill>
                  <a:schemeClr val="dk1"/>
                </a:solidFill>
                <a:latin typeface="Arial"/>
                <a:ea typeface="Arial"/>
                <a:cs typeface="Arial"/>
                <a:sym typeface="Arial"/>
              </a:rPr>
              <a:t>1000</a:t>
            </a:r>
            <a:endParaRPr dirty="0"/>
          </a:p>
        </p:txBody>
      </p:sp>
      <p:sp>
        <p:nvSpPr>
          <p:cNvPr id="100" name="Google Shape;100;p2">
            <a:hlinkClick r:id="rId4" action="ppaction://hlinksldjump"/>
          </p:cNvPr>
          <p:cNvSpPr/>
          <p:nvPr/>
        </p:nvSpPr>
        <p:spPr>
          <a:xfrm>
            <a:off x="3407441" y="1429443"/>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1000</a:t>
            </a:r>
            <a:endParaRPr/>
          </a:p>
        </p:txBody>
      </p:sp>
      <p:sp>
        <p:nvSpPr>
          <p:cNvPr id="101" name="Google Shape;101;p2">
            <a:hlinkClick r:id="rId5" action="ppaction://hlinksldjump"/>
          </p:cNvPr>
          <p:cNvSpPr/>
          <p:nvPr/>
        </p:nvSpPr>
        <p:spPr>
          <a:xfrm>
            <a:off x="5138786" y="1429443"/>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00B0F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1000</a:t>
            </a:r>
            <a:endParaRPr/>
          </a:p>
        </p:txBody>
      </p:sp>
      <p:sp>
        <p:nvSpPr>
          <p:cNvPr id="102" name="Google Shape;102;p2">
            <a:hlinkClick r:id="rId6" action="ppaction://hlinksldjump"/>
          </p:cNvPr>
          <p:cNvSpPr/>
          <p:nvPr/>
        </p:nvSpPr>
        <p:spPr>
          <a:xfrm>
            <a:off x="6871750" y="1428529"/>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00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1000</a:t>
            </a:r>
            <a:endParaRPr/>
          </a:p>
        </p:txBody>
      </p:sp>
      <p:sp>
        <p:nvSpPr>
          <p:cNvPr id="103" name="Google Shape;103;p2">
            <a:hlinkClick r:id="rId7" action="ppaction://hlinksldjump"/>
          </p:cNvPr>
          <p:cNvSpPr/>
          <p:nvPr/>
        </p:nvSpPr>
        <p:spPr>
          <a:xfrm>
            <a:off x="8612706" y="1428529"/>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1000</a:t>
            </a:r>
            <a:endParaRPr/>
          </a:p>
        </p:txBody>
      </p:sp>
      <p:sp>
        <p:nvSpPr>
          <p:cNvPr id="104" name="Google Shape;104;p2">
            <a:hlinkClick r:id="rId8" action="ppaction://hlinksldjump"/>
          </p:cNvPr>
          <p:cNvSpPr/>
          <p:nvPr/>
        </p:nvSpPr>
        <p:spPr>
          <a:xfrm>
            <a:off x="1674540" y="2436394"/>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33CC33"/>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2000</a:t>
            </a:r>
            <a:endParaRPr/>
          </a:p>
        </p:txBody>
      </p:sp>
      <p:sp>
        <p:nvSpPr>
          <p:cNvPr id="105" name="Google Shape;105;p2">
            <a:hlinkClick r:id="rId9" action="ppaction://hlinksldjump"/>
          </p:cNvPr>
          <p:cNvSpPr/>
          <p:nvPr/>
        </p:nvSpPr>
        <p:spPr>
          <a:xfrm>
            <a:off x="3407441" y="2450396"/>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2000</a:t>
            </a:r>
            <a:endParaRPr/>
          </a:p>
        </p:txBody>
      </p:sp>
      <p:sp>
        <p:nvSpPr>
          <p:cNvPr id="106" name="Google Shape;106;p2">
            <a:hlinkClick r:id="rId10" action="ppaction://hlinksldjump"/>
          </p:cNvPr>
          <p:cNvSpPr/>
          <p:nvPr/>
        </p:nvSpPr>
        <p:spPr>
          <a:xfrm>
            <a:off x="5138786" y="2447459"/>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00B0F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2000</a:t>
            </a:r>
            <a:endParaRPr/>
          </a:p>
        </p:txBody>
      </p:sp>
      <p:sp>
        <p:nvSpPr>
          <p:cNvPr id="107" name="Google Shape;107;p2">
            <a:hlinkClick r:id="rId11" action="ppaction://hlinksldjump"/>
          </p:cNvPr>
          <p:cNvSpPr/>
          <p:nvPr/>
        </p:nvSpPr>
        <p:spPr>
          <a:xfrm>
            <a:off x="6871750" y="2436701"/>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00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2000</a:t>
            </a:r>
            <a:endParaRPr/>
          </a:p>
        </p:txBody>
      </p:sp>
      <p:sp>
        <p:nvSpPr>
          <p:cNvPr id="108" name="Google Shape;108;p2">
            <a:hlinkClick r:id="rId12" action="ppaction://hlinksldjump"/>
          </p:cNvPr>
          <p:cNvSpPr/>
          <p:nvPr/>
        </p:nvSpPr>
        <p:spPr>
          <a:xfrm>
            <a:off x="8612706" y="2436701"/>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2000</a:t>
            </a:r>
            <a:endParaRPr/>
          </a:p>
        </p:txBody>
      </p:sp>
      <p:sp>
        <p:nvSpPr>
          <p:cNvPr id="109" name="Google Shape;109;p2">
            <a:hlinkClick r:id="rId13" action="ppaction://hlinksldjump"/>
          </p:cNvPr>
          <p:cNvSpPr/>
          <p:nvPr/>
        </p:nvSpPr>
        <p:spPr>
          <a:xfrm>
            <a:off x="1674540" y="3467083"/>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33CC33"/>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3000</a:t>
            </a:r>
            <a:endParaRPr/>
          </a:p>
        </p:txBody>
      </p:sp>
      <p:sp>
        <p:nvSpPr>
          <p:cNvPr id="110" name="Google Shape;110;p2">
            <a:hlinkClick r:id="rId14" action="ppaction://hlinksldjump"/>
          </p:cNvPr>
          <p:cNvSpPr/>
          <p:nvPr/>
        </p:nvSpPr>
        <p:spPr>
          <a:xfrm>
            <a:off x="3407441" y="3476482"/>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3000</a:t>
            </a:r>
            <a:endParaRPr/>
          </a:p>
        </p:txBody>
      </p:sp>
      <p:sp>
        <p:nvSpPr>
          <p:cNvPr id="111" name="Google Shape;111;p2">
            <a:hlinkClick r:id="rId15" action="ppaction://hlinksldjump"/>
          </p:cNvPr>
          <p:cNvSpPr/>
          <p:nvPr/>
        </p:nvSpPr>
        <p:spPr>
          <a:xfrm>
            <a:off x="5138786" y="3456208"/>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00B0F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3000</a:t>
            </a:r>
            <a:endParaRPr/>
          </a:p>
        </p:txBody>
      </p:sp>
      <p:sp>
        <p:nvSpPr>
          <p:cNvPr id="112" name="Google Shape;112;p2">
            <a:hlinkClick r:id="rId16" action="ppaction://hlinksldjump"/>
          </p:cNvPr>
          <p:cNvSpPr/>
          <p:nvPr/>
        </p:nvSpPr>
        <p:spPr>
          <a:xfrm>
            <a:off x="6871750" y="3448293"/>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00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3000</a:t>
            </a:r>
            <a:endParaRPr/>
          </a:p>
        </p:txBody>
      </p:sp>
      <p:sp>
        <p:nvSpPr>
          <p:cNvPr id="113" name="Google Shape;113;p2">
            <a:hlinkClick r:id="rId17" action="ppaction://hlinksldjump"/>
          </p:cNvPr>
          <p:cNvSpPr/>
          <p:nvPr/>
        </p:nvSpPr>
        <p:spPr>
          <a:xfrm>
            <a:off x="8612706" y="3448293"/>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3000</a:t>
            </a:r>
            <a:endParaRPr/>
          </a:p>
        </p:txBody>
      </p:sp>
      <p:sp>
        <p:nvSpPr>
          <p:cNvPr id="114" name="Google Shape;114;p2">
            <a:hlinkClick r:id="rId18" action="ppaction://hlinksldjump"/>
          </p:cNvPr>
          <p:cNvSpPr/>
          <p:nvPr/>
        </p:nvSpPr>
        <p:spPr>
          <a:xfrm>
            <a:off x="1674540" y="4489184"/>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33CC33"/>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4000</a:t>
            </a:r>
            <a:endParaRPr/>
          </a:p>
        </p:txBody>
      </p:sp>
      <p:sp>
        <p:nvSpPr>
          <p:cNvPr id="115" name="Google Shape;115;p2">
            <a:hlinkClick r:id="rId19" action="ppaction://hlinksldjump"/>
          </p:cNvPr>
          <p:cNvSpPr/>
          <p:nvPr/>
        </p:nvSpPr>
        <p:spPr>
          <a:xfrm>
            <a:off x="3407441" y="4482759"/>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4000</a:t>
            </a:r>
            <a:endParaRPr/>
          </a:p>
        </p:txBody>
      </p:sp>
      <p:sp>
        <p:nvSpPr>
          <p:cNvPr id="116" name="Google Shape;116;p2">
            <a:hlinkClick r:id="rId20" action="ppaction://hlinksldjump"/>
          </p:cNvPr>
          <p:cNvSpPr/>
          <p:nvPr/>
        </p:nvSpPr>
        <p:spPr>
          <a:xfrm>
            <a:off x="5138786" y="4480985"/>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00B0F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4000</a:t>
            </a:r>
            <a:endParaRPr/>
          </a:p>
        </p:txBody>
      </p:sp>
      <p:sp>
        <p:nvSpPr>
          <p:cNvPr id="117" name="Google Shape;117;p2">
            <a:hlinkClick r:id="rId21" action="ppaction://hlinksldjump"/>
          </p:cNvPr>
          <p:cNvSpPr/>
          <p:nvPr/>
        </p:nvSpPr>
        <p:spPr>
          <a:xfrm>
            <a:off x="6879742" y="4467252"/>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00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4000</a:t>
            </a:r>
            <a:endParaRPr/>
          </a:p>
        </p:txBody>
      </p:sp>
      <p:sp>
        <p:nvSpPr>
          <p:cNvPr id="118" name="Google Shape;118;p2">
            <a:hlinkClick r:id="rId22" action="ppaction://hlinksldjump"/>
          </p:cNvPr>
          <p:cNvSpPr/>
          <p:nvPr/>
        </p:nvSpPr>
        <p:spPr>
          <a:xfrm>
            <a:off x="8612706" y="4473529"/>
            <a:ext cx="1685625"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4000</a:t>
            </a:r>
            <a:endParaRPr/>
          </a:p>
        </p:txBody>
      </p:sp>
      <p:sp>
        <p:nvSpPr>
          <p:cNvPr id="119" name="Google Shape;119;p2">
            <a:hlinkClick r:id="rId23" action="ppaction://hlinksldjump"/>
          </p:cNvPr>
          <p:cNvSpPr/>
          <p:nvPr/>
        </p:nvSpPr>
        <p:spPr>
          <a:xfrm>
            <a:off x="1674540" y="5504860"/>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33CC33"/>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5000</a:t>
            </a:r>
            <a:endParaRPr/>
          </a:p>
        </p:txBody>
      </p:sp>
      <p:sp>
        <p:nvSpPr>
          <p:cNvPr id="120" name="Google Shape;120;p2">
            <a:hlinkClick r:id="rId24" action="ppaction://hlinksldjump"/>
          </p:cNvPr>
          <p:cNvSpPr/>
          <p:nvPr/>
        </p:nvSpPr>
        <p:spPr>
          <a:xfrm>
            <a:off x="3407441" y="5504860"/>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5000</a:t>
            </a:r>
            <a:endParaRPr/>
          </a:p>
        </p:txBody>
      </p:sp>
      <p:sp>
        <p:nvSpPr>
          <p:cNvPr id="121" name="Google Shape;121;p2">
            <a:hlinkClick r:id="rId25" action="ppaction://hlinksldjump"/>
          </p:cNvPr>
          <p:cNvSpPr/>
          <p:nvPr/>
        </p:nvSpPr>
        <p:spPr>
          <a:xfrm>
            <a:off x="5138786" y="5504860"/>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00B0F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5000</a:t>
            </a:r>
            <a:endParaRPr/>
          </a:p>
        </p:txBody>
      </p:sp>
      <p:sp>
        <p:nvSpPr>
          <p:cNvPr id="122" name="Google Shape;122;p2">
            <a:hlinkClick r:id="rId26" action="ppaction://hlinksldjump"/>
          </p:cNvPr>
          <p:cNvSpPr/>
          <p:nvPr/>
        </p:nvSpPr>
        <p:spPr>
          <a:xfrm>
            <a:off x="6879742" y="5504860"/>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00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5000</a:t>
            </a:r>
            <a:endParaRPr/>
          </a:p>
        </p:txBody>
      </p:sp>
      <p:sp>
        <p:nvSpPr>
          <p:cNvPr id="123" name="Google Shape;123;p2">
            <a:hlinkClick r:id="rId27" action="ppaction://hlinksldjump"/>
          </p:cNvPr>
          <p:cNvSpPr/>
          <p:nvPr/>
        </p:nvSpPr>
        <p:spPr>
          <a:xfrm>
            <a:off x="8606810" y="5504860"/>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2000" b="1" i="0" u="none" strike="noStrike" cap="none">
                <a:solidFill>
                  <a:schemeClr val="dk1"/>
                </a:solidFill>
                <a:latin typeface="Arial"/>
                <a:ea typeface="Arial"/>
                <a:cs typeface="Arial"/>
                <a:sym typeface="Arial"/>
              </a:rPr>
              <a:t>5000</a:t>
            </a:r>
            <a:endParaRPr/>
          </a:p>
        </p:txBody>
      </p:sp>
      <p:sp>
        <p:nvSpPr>
          <p:cNvPr id="124" name="Google Shape;124;p2"/>
          <p:cNvSpPr/>
          <p:nvPr/>
        </p:nvSpPr>
        <p:spPr>
          <a:xfrm>
            <a:off x="1674830" y="409974"/>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33CC33"/>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1" i="0" u="none" strike="noStrike" cap="none">
                <a:solidFill>
                  <a:schemeClr val="dk1"/>
                </a:solidFill>
                <a:latin typeface="Arial"/>
                <a:ea typeface="Arial"/>
                <a:cs typeface="Arial"/>
                <a:sym typeface="Arial"/>
              </a:rPr>
              <a:t>Změny</a:t>
            </a:r>
            <a:br>
              <a:rPr lang="cs-CZ" sz="1800" b="1" i="0" u="none" strike="noStrike" cap="none">
                <a:solidFill>
                  <a:schemeClr val="dk1"/>
                </a:solidFill>
                <a:latin typeface="Arial"/>
                <a:ea typeface="Arial"/>
                <a:cs typeface="Arial"/>
                <a:sym typeface="Arial"/>
              </a:rPr>
            </a:br>
            <a:r>
              <a:rPr lang="cs-CZ" sz="1800" b="1" i="0" u="none" strike="noStrike" cap="none">
                <a:solidFill>
                  <a:schemeClr val="dk1"/>
                </a:solidFill>
                <a:latin typeface="Arial"/>
                <a:ea typeface="Arial"/>
                <a:cs typeface="Arial"/>
                <a:sym typeface="Arial"/>
              </a:rPr>
              <a:t>klimatu</a:t>
            </a:r>
            <a:endParaRPr sz="1800" b="1" i="0" u="none" strike="noStrike" cap="none">
              <a:solidFill>
                <a:schemeClr val="dk1"/>
              </a:solidFill>
              <a:latin typeface="Arial"/>
              <a:ea typeface="Arial"/>
              <a:cs typeface="Arial"/>
              <a:sym typeface="Arial"/>
            </a:endParaRPr>
          </a:p>
        </p:txBody>
      </p:sp>
      <p:sp>
        <p:nvSpPr>
          <p:cNvPr id="125" name="Google Shape;125;p2"/>
          <p:cNvSpPr/>
          <p:nvPr/>
        </p:nvSpPr>
        <p:spPr>
          <a:xfrm>
            <a:off x="3404431" y="404121"/>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1" i="0" u="none" strike="noStrike" cap="none">
                <a:solidFill>
                  <a:schemeClr val="dk1"/>
                </a:solidFill>
                <a:latin typeface="Arial"/>
                <a:ea typeface="Arial"/>
                <a:cs typeface="Arial"/>
                <a:sym typeface="Arial"/>
              </a:rPr>
              <a:t>Klima</a:t>
            </a:r>
            <a:br>
              <a:rPr lang="cs-CZ" sz="1800" b="1" i="0" u="none" strike="noStrike" cap="none">
                <a:solidFill>
                  <a:schemeClr val="dk1"/>
                </a:solidFill>
                <a:latin typeface="Arial"/>
                <a:ea typeface="Arial"/>
                <a:cs typeface="Arial"/>
                <a:sym typeface="Arial"/>
              </a:rPr>
            </a:br>
            <a:r>
              <a:rPr lang="cs-CZ" sz="1800" b="1" i="0" u="none" strike="noStrike" cap="none">
                <a:solidFill>
                  <a:schemeClr val="dk1"/>
                </a:solidFill>
                <a:latin typeface="Arial"/>
                <a:ea typeface="Arial"/>
                <a:cs typeface="Arial"/>
                <a:sym typeface="Arial"/>
              </a:rPr>
              <a:t>a člověk</a:t>
            </a:r>
            <a:endParaRPr sz="1800" b="1" i="0" u="none" strike="noStrike" cap="none">
              <a:solidFill>
                <a:schemeClr val="dk1"/>
              </a:solidFill>
              <a:latin typeface="Arial"/>
              <a:ea typeface="Arial"/>
              <a:cs typeface="Arial"/>
              <a:sym typeface="Arial"/>
            </a:endParaRPr>
          </a:p>
        </p:txBody>
      </p:sp>
      <p:sp>
        <p:nvSpPr>
          <p:cNvPr id="126" name="Google Shape;126;p2"/>
          <p:cNvSpPr/>
          <p:nvPr/>
        </p:nvSpPr>
        <p:spPr>
          <a:xfrm>
            <a:off x="5130972" y="409974"/>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00B0F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1" i="0" u="none" strike="noStrike" cap="none">
                <a:solidFill>
                  <a:schemeClr val="dk1"/>
                </a:solidFill>
                <a:latin typeface="Arial"/>
                <a:ea typeface="Arial"/>
                <a:cs typeface="Arial"/>
                <a:sym typeface="Arial"/>
              </a:rPr>
              <a:t>Dopad</a:t>
            </a:r>
            <a:endParaRPr sz="1800" b="1" i="0" u="none" strike="noStrike" cap="none">
              <a:solidFill>
                <a:schemeClr val="dk1"/>
              </a:solidFill>
              <a:latin typeface="Arial"/>
              <a:ea typeface="Arial"/>
              <a:cs typeface="Arial"/>
              <a:sym typeface="Arial"/>
            </a:endParaRPr>
          </a:p>
        </p:txBody>
      </p:sp>
      <p:sp>
        <p:nvSpPr>
          <p:cNvPr id="127" name="Google Shape;127;p2"/>
          <p:cNvSpPr/>
          <p:nvPr/>
        </p:nvSpPr>
        <p:spPr>
          <a:xfrm>
            <a:off x="6871750" y="415476"/>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0000"/>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1" i="0" u="none" strike="noStrike" cap="none">
                <a:solidFill>
                  <a:schemeClr val="dk1"/>
                </a:solidFill>
                <a:latin typeface="Arial"/>
                <a:ea typeface="Arial"/>
                <a:cs typeface="Arial"/>
                <a:sym typeface="Arial"/>
              </a:rPr>
              <a:t>Co mohu </a:t>
            </a:r>
            <a:br>
              <a:rPr lang="cs-CZ" sz="1800" b="1" i="0" u="none" strike="noStrike" cap="none">
                <a:solidFill>
                  <a:schemeClr val="dk1"/>
                </a:solidFill>
                <a:latin typeface="Arial"/>
                <a:ea typeface="Arial"/>
                <a:cs typeface="Arial"/>
                <a:sym typeface="Arial"/>
              </a:rPr>
            </a:br>
            <a:r>
              <a:rPr lang="cs-CZ" sz="1800" b="1" i="0" u="none" strike="noStrike" cap="none">
                <a:solidFill>
                  <a:schemeClr val="dk1"/>
                </a:solidFill>
                <a:latin typeface="Arial"/>
                <a:ea typeface="Arial"/>
                <a:cs typeface="Arial"/>
                <a:sym typeface="Arial"/>
              </a:rPr>
              <a:t>udělat 1</a:t>
            </a:r>
            <a:endParaRPr/>
          </a:p>
        </p:txBody>
      </p:sp>
      <p:sp>
        <p:nvSpPr>
          <p:cNvPr id="128" name="Google Shape;128;p2"/>
          <p:cNvSpPr/>
          <p:nvPr/>
        </p:nvSpPr>
        <p:spPr>
          <a:xfrm>
            <a:off x="8612706" y="416614"/>
            <a:ext cx="1685626" cy="972000"/>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74000">
                <a:srgbClr val="DFF0F2"/>
              </a:gs>
              <a:gs pos="83000">
                <a:srgbClr val="DFF0F2"/>
              </a:gs>
              <a:gs pos="100000">
                <a:srgbClr val="E9F5F6"/>
              </a:gs>
            </a:gsLst>
            <a:lin ang="27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1" i="0" u="none" strike="noStrike" cap="none">
                <a:solidFill>
                  <a:schemeClr val="dk1"/>
                </a:solidFill>
                <a:latin typeface="Arial"/>
                <a:ea typeface="Arial"/>
                <a:cs typeface="Arial"/>
                <a:sym typeface="Arial"/>
              </a:rPr>
              <a:t>Co mohu </a:t>
            </a:r>
            <a:br>
              <a:rPr lang="cs-CZ" sz="1800" b="1" i="0" u="none" strike="noStrike" cap="none">
                <a:solidFill>
                  <a:schemeClr val="dk1"/>
                </a:solidFill>
                <a:latin typeface="Arial"/>
                <a:ea typeface="Arial"/>
                <a:cs typeface="Arial"/>
                <a:sym typeface="Arial"/>
              </a:rPr>
            </a:br>
            <a:r>
              <a:rPr lang="cs-CZ" sz="1800" b="1" i="0" u="none" strike="noStrike" cap="none">
                <a:solidFill>
                  <a:schemeClr val="dk1"/>
                </a:solidFill>
                <a:latin typeface="Arial"/>
                <a:ea typeface="Arial"/>
                <a:cs typeface="Arial"/>
                <a:sym typeface="Arial"/>
              </a:rPr>
              <a:t>udělat 2</a:t>
            </a:r>
            <a:endParaRPr/>
          </a:p>
        </p:txBody>
      </p:sp>
      <p:pic>
        <p:nvPicPr>
          <p:cNvPr id="129" name="Google Shape;129;p2"/>
          <p:cNvPicPr preferRelativeResize="0"/>
          <p:nvPr/>
        </p:nvPicPr>
        <p:blipFill rotWithShape="1">
          <a:blip r:embed="rId28">
            <a:alphaModFix/>
          </a:blip>
          <a:srcRect/>
          <a:stretch/>
        </p:blipFill>
        <p:spPr>
          <a:xfrm rot="4107361">
            <a:off x="26399" y="436759"/>
            <a:ext cx="1173665" cy="1870770"/>
          </a:xfrm>
          <a:prstGeom prst="rect">
            <a:avLst/>
          </a:prstGeom>
          <a:noFill/>
          <a:ln>
            <a:noFill/>
          </a:ln>
        </p:spPr>
      </p:pic>
      <p:pic>
        <p:nvPicPr>
          <p:cNvPr id="130" name="Google Shape;130;p2"/>
          <p:cNvPicPr preferRelativeResize="0"/>
          <p:nvPr/>
        </p:nvPicPr>
        <p:blipFill rotWithShape="1">
          <a:blip r:embed="rId29">
            <a:alphaModFix/>
          </a:blip>
          <a:srcRect/>
          <a:stretch/>
        </p:blipFill>
        <p:spPr>
          <a:xfrm rot="-782508">
            <a:off x="121812" y="72189"/>
            <a:ext cx="1038188" cy="1198271"/>
          </a:xfrm>
          <a:prstGeom prst="rect">
            <a:avLst/>
          </a:prstGeom>
          <a:noFill/>
          <a:ln>
            <a:noFill/>
          </a:ln>
        </p:spPr>
      </p:pic>
      <p:pic>
        <p:nvPicPr>
          <p:cNvPr id="131" name="Google Shape;131;p2"/>
          <p:cNvPicPr preferRelativeResize="0"/>
          <p:nvPr/>
        </p:nvPicPr>
        <p:blipFill rotWithShape="1">
          <a:blip r:embed="rId30">
            <a:alphaModFix/>
          </a:blip>
          <a:srcRect/>
          <a:stretch/>
        </p:blipFill>
        <p:spPr>
          <a:xfrm>
            <a:off x="10768945" y="4403417"/>
            <a:ext cx="791253" cy="821714"/>
          </a:xfrm>
          <a:prstGeom prst="rect">
            <a:avLst/>
          </a:prstGeom>
          <a:noFill/>
          <a:ln>
            <a:noFill/>
          </a:ln>
        </p:spPr>
      </p:pic>
      <p:pic>
        <p:nvPicPr>
          <p:cNvPr id="132" name="Google Shape;132;p2"/>
          <p:cNvPicPr preferRelativeResize="0"/>
          <p:nvPr/>
        </p:nvPicPr>
        <p:blipFill rotWithShape="1">
          <a:blip r:embed="rId31">
            <a:alphaModFix/>
          </a:blip>
          <a:srcRect/>
          <a:stretch/>
        </p:blipFill>
        <p:spPr>
          <a:xfrm flipH="1">
            <a:off x="11172564" y="5088156"/>
            <a:ext cx="1217611" cy="12479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0"/>
          <p:cNvSpPr txBox="1"/>
          <p:nvPr/>
        </p:nvSpPr>
        <p:spPr>
          <a:xfrm>
            <a:off x="2424114" y="5876926"/>
            <a:ext cx="7921625" cy="3667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0" name="Google Shape;480;p20"/>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0000"/>
                </a:solidFill>
                <a:latin typeface="Arial"/>
                <a:ea typeface="Arial"/>
                <a:cs typeface="Arial"/>
                <a:sym typeface="Arial"/>
              </a:rPr>
              <a:t>Co mohu udělat 3000 </a:t>
            </a:r>
            <a:endParaRPr sz="2800" b="1" i="0" u="none" strike="noStrike" cap="none">
              <a:solidFill>
                <a:srgbClr val="FF000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Nejvíc emisí skleníkových plynů </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snížím, když:</a:t>
            </a:r>
            <a:endParaRPr sz="2800" b="1" i="0" u="none" strike="noStrike" cap="none">
              <a:solidFill>
                <a:schemeClr val="dk1"/>
              </a:solidFill>
              <a:latin typeface="Arial"/>
              <a:ea typeface="Arial"/>
              <a:cs typeface="Arial"/>
              <a:sym typeface="Arial"/>
            </a:endParaRPr>
          </a:p>
          <a:p>
            <a:pPr marL="342900" marR="0" lvl="0" indent="-342900" algn="ctr" rtl="0">
              <a:spcBef>
                <a:spcPts val="560"/>
              </a:spcBef>
              <a:spcAft>
                <a:spcPts val="0"/>
              </a:spcAft>
              <a:buNone/>
            </a:pPr>
            <a:endParaRPr sz="2800" b="1" i="0" u="none" strike="noStrike" cap="none">
              <a:solidFill>
                <a:schemeClr val="dk1"/>
              </a:solidFill>
              <a:latin typeface="Arial"/>
              <a:ea typeface="Arial"/>
              <a:cs typeface="Arial"/>
              <a:sym typeface="Arial"/>
            </a:endParaRPr>
          </a:p>
        </p:txBody>
      </p:sp>
      <p:sp>
        <p:nvSpPr>
          <p:cNvPr id="481" name="Google Shape;481;p20"/>
          <p:cNvSpPr/>
          <p:nvPr/>
        </p:nvSpPr>
        <p:spPr>
          <a:xfrm>
            <a:off x="1954214" y="2275222"/>
            <a:ext cx="7229475"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budu jezdit jen na kole</a:t>
            </a:r>
            <a:endParaRPr sz="2400" b="1" i="0" u="none" strike="noStrike" cap="none">
              <a:solidFill>
                <a:schemeClr val="dk1"/>
              </a:solidFill>
              <a:latin typeface="Arial"/>
              <a:ea typeface="Arial"/>
              <a:cs typeface="Arial"/>
              <a:sym typeface="Arial"/>
            </a:endParaRPr>
          </a:p>
        </p:txBody>
      </p:sp>
      <p:sp>
        <p:nvSpPr>
          <p:cNvPr id="482" name="Google Shape;482;p20"/>
          <p:cNvSpPr/>
          <p:nvPr/>
        </p:nvSpPr>
        <p:spPr>
          <a:xfrm>
            <a:off x="1954214" y="3175334"/>
            <a:ext cx="7229475"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nebudu doma svítit</a:t>
            </a:r>
            <a:endParaRPr sz="2400" b="1" i="0" u="none" strike="noStrike" cap="none">
              <a:solidFill>
                <a:schemeClr val="dk1"/>
              </a:solidFill>
              <a:latin typeface="Arial"/>
              <a:ea typeface="Arial"/>
              <a:cs typeface="Arial"/>
              <a:sym typeface="Arial"/>
            </a:endParaRPr>
          </a:p>
        </p:txBody>
      </p:sp>
      <p:sp>
        <p:nvSpPr>
          <p:cNvPr id="483" name="Google Shape;483;p20"/>
          <p:cNvSpPr/>
          <p:nvPr/>
        </p:nvSpPr>
        <p:spPr>
          <a:xfrm>
            <a:off x="1951039" y="4077034"/>
            <a:ext cx="7240587"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omezím živočišné produkty ve svém jídelníčku</a:t>
            </a:r>
            <a:endParaRPr sz="2400" b="1" i="0" u="none" strike="noStrike" cap="none">
              <a:solidFill>
                <a:schemeClr val="dk1"/>
              </a:solidFill>
              <a:latin typeface="Arial"/>
              <a:ea typeface="Arial"/>
              <a:cs typeface="Arial"/>
              <a:sym typeface="Arial"/>
            </a:endParaRPr>
          </a:p>
        </p:txBody>
      </p:sp>
      <p:sp>
        <p:nvSpPr>
          <p:cNvPr id="484" name="Google Shape;484;p20"/>
          <p:cNvSpPr/>
          <p:nvPr/>
        </p:nvSpPr>
        <p:spPr>
          <a:xfrm>
            <a:off x="9407525" y="2168860"/>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85" name="Google Shape;485;p20"/>
          <p:cNvSpPr/>
          <p:nvPr/>
        </p:nvSpPr>
        <p:spPr>
          <a:xfrm>
            <a:off x="9444038" y="3067385"/>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86" name="Google Shape;486;p20"/>
          <p:cNvSpPr/>
          <p:nvPr/>
        </p:nvSpPr>
        <p:spPr>
          <a:xfrm>
            <a:off x="9444038" y="3967497"/>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487" name="Google Shape;487;p20"/>
          <p:cNvSpPr txBox="1"/>
          <p:nvPr/>
        </p:nvSpPr>
        <p:spPr>
          <a:xfrm>
            <a:off x="1705572" y="4725144"/>
            <a:ext cx="763078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Nejvíce emisí produkuje skladba našeho jídelníčku,</a:t>
            </a:r>
            <a:br>
              <a:rPr lang="cs-CZ" sz="2000" b="1" i="0" u="none" strike="noStrike" cap="none">
                <a:solidFill>
                  <a:srgbClr val="33CC33"/>
                </a:solidFill>
                <a:latin typeface="Times New Roman"/>
                <a:ea typeface="Times New Roman"/>
                <a:cs typeface="Times New Roman"/>
                <a:sym typeface="Times New Roman"/>
              </a:rPr>
            </a:br>
            <a:r>
              <a:rPr lang="cs-CZ" sz="2000" b="1" i="0" u="none" strike="noStrike" cap="none">
                <a:solidFill>
                  <a:srgbClr val="33CC33"/>
                </a:solidFill>
                <a:latin typeface="Times New Roman"/>
                <a:ea typeface="Times New Roman"/>
                <a:cs typeface="Times New Roman"/>
                <a:sym typeface="Times New Roman"/>
              </a:rPr>
              <a:t>hlavně živočišné produkty (maso, mléko, sýry…). Jejich omezením můžeme výrazně přispět ke snížení emisí skleníkových plynů. Není třeba se stát vegetariánem, jen jíst trochu pestřeji (a tím i zdravěji).</a:t>
            </a:r>
            <a:endParaRPr sz="1800" b="1" i="0" u="none" strike="noStrike" cap="none">
              <a:solidFill>
                <a:srgbClr val="33CC33"/>
              </a:solidFill>
              <a:latin typeface="Times New Roman"/>
              <a:ea typeface="Times New Roman"/>
              <a:cs typeface="Times New Roman"/>
              <a:sym typeface="Times New Roman"/>
            </a:endParaRPr>
          </a:p>
        </p:txBody>
      </p:sp>
      <p:pic>
        <p:nvPicPr>
          <p:cNvPr id="488" name="Google Shape;488;p20"/>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489" name="Google Shape;489;p20"/>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490" name="Google Shape;490;p20"/>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491" name="Google Shape;491;p20"/>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492" name="Google Shape;492;p20"/>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493" name="Google Shape;493;p20"/>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494" name="Google Shape;494;p20"/>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495" name="Google Shape;495;p20">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5"/>
                                        </p:tgtEl>
                                        <p:attrNameLst>
                                          <p:attrName>style.visibility</p:attrName>
                                        </p:attrNameLst>
                                      </p:cBhvr>
                                      <p:to>
                                        <p:strVal val="visible"/>
                                      </p:to>
                                    </p:set>
                                    <p:animEffect transition="in" filter="fade">
                                      <p:cBhvr>
                                        <p:cTn id="12" dur="500"/>
                                        <p:tgtEl>
                                          <p:spTgt spid="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6"/>
                                        </p:tgtEl>
                                        <p:attrNameLst>
                                          <p:attrName>style.visibility</p:attrName>
                                        </p:attrNameLst>
                                      </p:cBhvr>
                                      <p:to>
                                        <p:strVal val="visible"/>
                                      </p:to>
                                    </p:set>
                                    <p:animEffect transition="in" filter="fade">
                                      <p:cBhvr>
                                        <p:cTn id="17" dur="500"/>
                                        <p:tgtEl>
                                          <p:spTgt spid="486"/>
                                        </p:tgtEl>
                                      </p:cBhvr>
                                    </p:animEffect>
                                  </p:childTnLst>
                                </p:cTn>
                              </p:par>
                              <p:par>
                                <p:cTn id="18" presetID="10" presetClass="entr" presetSubtype="0" fill="hold" nodeType="withEffect">
                                  <p:stCondLst>
                                    <p:cond delay="0"/>
                                  </p:stCondLst>
                                  <p:childTnLst>
                                    <p:set>
                                      <p:cBhvr>
                                        <p:cTn id="19" dur="1" fill="hold">
                                          <p:stCondLst>
                                            <p:cond delay="0"/>
                                          </p:stCondLst>
                                        </p:cTn>
                                        <p:tgtEl>
                                          <p:spTgt spid="487"/>
                                        </p:tgtEl>
                                        <p:attrNameLst>
                                          <p:attrName>style.visibility</p:attrName>
                                        </p:attrNameLst>
                                      </p:cBhvr>
                                      <p:to>
                                        <p:strVal val="visible"/>
                                      </p:to>
                                    </p:set>
                                    <p:animEffect transition="in" filter="fade">
                                      <p:cBhvr>
                                        <p:cTn id="20"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1"/>
          <p:cNvSpPr txBox="1"/>
          <p:nvPr/>
        </p:nvSpPr>
        <p:spPr>
          <a:xfrm>
            <a:off x="2424114" y="5876926"/>
            <a:ext cx="7921625" cy="3667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1" name="Google Shape;501;p21"/>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0000"/>
                </a:solidFill>
                <a:latin typeface="Arial"/>
                <a:ea typeface="Arial"/>
                <a:cs typeface="Arial"/>
                <a:sym typeface="Arial"/>
              </a:rPr>
              <a:t>Co mohu udělat 4000 </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Šetření pitnou vodou </a:t>
            </a:r>
            <a:br>
              <a:rPr lang="cs-CZ" sz="2800" b="1" i="0" u="none" strike="noStrike" cap="none">
                <a:solidFill>
                  <a:schemeClr val="dk1"/>
                </a:solidFill>
                <a:latin typeface="Arial"/>
                <a:ea typeface="Arial"/>
                <a:cs typeface="Arial"/>
                <a:sym typeface="Arial"/>
              </a:rPr>
            </a:br>
            <a:r>
              <a:rPr lang="cs-CZ" sz="2800" b="1" i="0" u="none" strike="noStrike" cap="none">
                <a:solidFill>
                  <a:schemeClr val="dk1"/>
                </a:solidFill>
                <a:latin typeface="Arial"/>
                <a:ea typeface="Arial"/>
                <a:cs typeface="Arial"/>
                <a:sym typeface="Arial"/>
              </a:rPr>
              <a:t>je velice důležité, nejvíc pomůže:</a:t>
            </a:r>
            <a:endParaRPr sz="2800" b="1" i="0" u="none" strike="noStrike" cap="none">
              <a:solidFill>
                <a:schemeClr val="dk1"/>
              </a:solidFill>
              <a:latin typeface="Arial"/>
              <a:ea typeface="Arial"/>
              <a:cs typeface="Arial"/>
              <a:sym typeface="Arial"/>
            </a:endParaRPr>
          </a:p>
        </p:txBody>
      </p:sp>
      <p:sp>
        <p:nvSpPr>
          <p:cNvPr id="502" name="Google Shape;502;p21"/>
          <p:cNvSpPr/>
          <p:nvPr/>
        </p:nvSpPr>
        <p:spPr>
          <a:xfrm>
            <a:off x="1954214" y="2599258"/>
            <a:ext cx="7229475"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čištění zubů s vypnutým kohoutkem </a:t>
            </a:r>
            <a:endParaRPr sz="2400" b="1" i="0" u="none" strike="noStrike" cap="none">
              <a:solidFill>
                <a:schemeClr val="dk1"/>
              </a:solidFill>
              <a:latin typeface="Arial"/>
              <a:ea typeface="Arial"/>
              <a:cs typeface="Arial"/>
              <a:sym typeface="Arial"/>
            </a:endParaRPr>
          </a:p>
        </p:txBody>
      </p:sp>
      <p:sp>
        <p:nvSpPr>
          <p:cNvPr id="503" name="Google Shape;503;p21"/>
          <p:cNvSpPr/>
          <p:nvPr/>
        </p:nvSpPr>
        <p:spPr>
          <a:xfrm>
            <a:off x="1954214" y="3499370"/>
            <a:ext cx="7229475"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koupání jen do poloviny zaplněné vany</a:t>
            </a:r>
            <a:endParaRPr sz="2400" b="1" i="0" u="none" strike="noStrike" cap="none">
              <a:solidFill>
                <a:schemeClr val="dk1"/>
              </a:solidFill>
              <a:latin typeface="Arial"/>
              <a:ea typeface="Arial"/>
              <a:cs typeface="Arial"/>
              <a:sym typeface="Arial"/>
            </a:endParaRPr>
          </a:p>
        </p:txBody>
      </p:sp>
      <p:sp>
        <p:nvSpPr>
          <p:cNvPr id="504" name="Google Shape;504;p21"/>
          <p:cNvSpPr/>
          <p:nvPr/>
        </p:nvSpPr>
        <p:spPr>
          <a:xfrm>
            <a:off x="1951039" y="4401070"/>
            <a:ext cx="7240587"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krátké sprchování (do 5 minut) </a:t>
            </a:r>
            <a:endParaRPr sz="2400" b="1" i="0" u="none" strike="noStrike" cap="none">
              <a:solidFill>
                <a:schemeClr val="dk1"/>
              </a:solidFill>
              <a:latin typeface="Arial"/>
              <a:ea typeface="Arial"/>
              <a:cs typeface="Arial"/>
              <a:sym typeface="Arial"/>
            </a:endParaRPr>
          </a:p>
        </p:txBody>
      </p:sp>
      <p:sp>
        <p:nvSpPr>
          <p:cNvPr id="505" name="Google Shape;505;p21"/>
          <p:cNvSpPr/>
          <p:nvPr/>
        </p:nvSpPr>
        <p:spPr>
          <a:xfrm>
            <a:off x="9407525" y="249289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06" name="Google Shape;506;p21"/>
          <p:cNvSpPr/>
          <p:nvPr/>
        </p:nvSpPr>
        <p:spPr>
          <a:xfrm>
            <a:off x="9444038" y="339142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07" name="Google Shape;507;p21"/>
          <p:cNvSpPr/>
          <p:nvPr/>
        </p:nvSpPr>
        <p:spPr>
          <a:xfrm>
            <a:off x="9444038" y="4291533"/>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08" name="Google Shape;508;p21"/>
          <p:cNvSpPr txBox="1"/>
          <p:nvPr/>
        </p:nvSpPr>
        <p:spPr>
          <a:xfrm>
            <a:off x="1775521" y="5049180"/>
            <a:ext cx="741682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a:solidFill>
                  <a:srgbClr val="33CC33"/>
                </a:solidFill>
                <a:latin typeface="Times New Roman"/>
                <a:ea typeface="Times New Roman"/>
                <a:cs typeface="Times New Roman"/>
                <a:sym typeface="Times New Roman"/>
              </a:rPr>
              <a:t>Nejvíce vody spotřebujeme při svém mytí. </a:t>
            </a:r>
            <a:br>
              <a:rPr lang="cs-CZ" sz="2400" b="1" i="0" u="none" strike="noStrike" cap="none">
                <a:solidFill>
                  <a:srgbClr val="33CC33"/>
                </a:solidFill>
                <a:latin typeface="Times New Roman"/>
                <a:ea typeface="Times New Roman"/>
                <a:cs typeface="Times New Roman"/>
                <a:sym typeface="Times New Roman"/>
              </a:rPr>
            </a:br>
            <a:r>
              <a:rPr lang="cs-CZ" sz="2400" b="1" i="0" u="none" strike="noStrike" cap="none">
                <a:solidFill>
                  <a:srgbClr val="33CC33"/>
                </a:solidFill>
                <a:latin typeface="Times New Roman"/>
                <a:ea typeface="Times New Roman"/>
                <a:cs typeface="Times New Roman"/>
                <a:sym typeface="Times New Roman"/>
              </a:rPr>
              <a:t>Ideální je využívat sprchu než vanu. A zároveň se sprchovat krátce.</a:t>
            </a:r>
            <a:endParaRPr/>
          </a:p>
        </p:txBody>
      </p:sp>
      <p:pic>
        <p:nvPicPr>
          <p:cNvPr id="509" name="Google Shape;509;p21"/>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510" name="Google Shape;510;p21"/>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511" name="Google Shape;511;p21"/>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512" name="Google Shape;512;p21"/>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513" name="Google Shape;513;p21"/>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514" name="Google Shape;514;p21"/>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515" name="Google Shape;515;p21"/>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516" name="Google Shape;516;p21">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6"/>
                                        </p:tgtEl>
                                        <p:attrNameLst>
                                          <p:attrName>style.visibility</p:attrName>
                                        </p:attrNameLst>
                                      </p:cBhvr>
                                      <p:to>
                                        <p:strVal val="visible"/>
                                      </p:to>
                                    </p:set>
                                    <p:animEffect transition="in" filter="fade">
                                      <p:cBhvr>
                                        <p:cTn id="12" dur="500"/>
                                        <p:tgtEl>
                                          <p:spTgt spid="5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animEffect transition="in" filter="fade">
                                      <p:cBhvr>
                                        <p:cTn id="17" dur="500"/>
                                        <p:tgtEl>
                                          <p:spTgt spid="507"/>
                                        </p:tgtEl>
                                      </p:cBhvr>
                                    </p:animEffect>
                                  </p:childTnLst>
                                </p:cTn>
                              </p:par>
                              <p:par>
                                <p:cTn id="18" presetID="10" presetClass="entr" presetSubtype="0" fill="hold" nodeType="withEffect">
                                  <p:stCondLst>
                                    <p:cond delay="0"/>
                                  </p:stCondLst>
                                  <p:childTnLst>
                                    <p:set>
                                      <p:cBhvr>
                                        <p:cTn id="19" dur="1" fill="hold">
                                          <p:stCondLst>
                                            <p:cond delay="0"/>
                                          </p:stCondLst>
                                        </p:cTn>
                                        <p:tgtEl>
                                          <p:spTgt spid="508"/>
                                        </p:tgtEl>
                                        <p:attrNameLst>
                                          <p:attrName>style.visibility</p:attrName>
                                        </p:attrNameLst>
                                      </p:cBhvr>
                                      <p:to>
                                        <p:strVal val="visible"/>
                                      </p:to>
                                    </p:set>
                                    <p:animEffect transition="in" filter="fade">
                                      <p:cBhvr>
                                        <p:cTn id="20"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2"/>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0000"/>
                </a:solidFill>
                <a:latin typeface="Arial"/>
                <a:ea typeface="Arial"/>
                <a:cs typeface="Arial"/>
                <a:sym typeface="Arial"/>
              </a:rPr>
              <a:t>Co mohu udělat 5000 </a:t>
            </a:r>
            <a:endParaRPr sz="2800" b="1" i="0" u="none" strike="noStrike" cap="none">
              <a:solidFill>
                <a:srgbClr val="FF0000"/>
              </a:solidFill>
              <a:latin typeface="Arial"/>
              <a:ea typeface="Arial"/>
              <a:cs typeface="Arial"/>
              <a:sym typeface="Arial"/>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„Šedá voda“, kterou mohu doma využívat</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a tím šetřit pitnou vodu je:</a:t>
            </a:r>
            <a:br>
              <a:rPr lang="cs-CZ" sz="2800" b="1" i="0" u="none" strike="noStrike" cap="none">
                <a:solidFill>
                  <a:schemeClr val="dk1"/>
                </a:solidFill>
                <a:latin typeface="Arial"/>
                <a:ea typeface="Arial"/>
                <a:cs typeface="Arial"/>
                <a:sym typeface="Arial"/>
              </a:rPr>
            </a:br>
            <a:br>
              <a:rPr lang="cs-CZ" sz="2800" b="1" i="0" u="none" strike="noStrike" cap="none">
                <a:solidFill>
                  <a:schemeClr val="dk1"/>
                </a:solidFill>
                <a:latin typeface="Arial"/>
                <a:ea typeface="Arial"/>
                <a:cs typeface="Arial"/>
                <a:sym typeface="Arial"/>
              </a:rPr>
            </a:br>
            <a:endParaRPr sz="2800" b="1" i="0" u="none" strike="noStrike" cap="none">
              <a:solidFill>
                <a:schemeClr val="dk1"/>
              </a:solidFill>
              <a:latin typeface="Arial"/>
              <a:ea typeface="Arial"/>
              <a:cs typeface="Arial"/>
              <a:sym typeface="Arial"/>
            </a:endParaRPr>
          </a:p>
        </p:txBody>
      </p:sp>
      <p:sp>
        <p:nvSpPr>
          <p:cNvPr id="522" name="Google Shape;522;p22"/>
          <p:cNvSpPr/>
          <p:nvPr/>
        </p:nvSpPr>
        <p:spPr>
          <a:xfrm>
            <a:off x="1091444" y="2563814"/>
            <a:ext cx="8345041"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1800" b="1" i="0" u="none" strike="noStrike" cap="none">
                <a:solidFill>
                  <a:schemeClr val="dk1"/>
                </a:solidFill>
                <a:latin typeface="Arial"/>
                <a:ea typeface="Arial"/>
                <a:cs typeface="Arial"/>
                <a:sym typeface="Arial"/>
              </a:rPr>
              <a:t>a) pitná voda, kterou už jsem jednou použil (např. z vaření, ze sušičky…)</a:t>
            </a:r>
            <a:endParaRPr sz="1800" b="1" i="0" u="none" strike="noStrike" cap="none">
              <a:solidFill>
                <a:schemeClr val="dk1"/>
              </a:solidFill>
              <a:latin typeface="Arial"/>
              <a:ea typeface="Arial"/>
              <a:cs typeface="Arial"/>
              <a:sym typeface="Arial"/>
            </a:endParaRPr>
          </a:p>
        </p:txBody>
      </p:sp>
      <p:sp>
        <p:nvSpPr>
          <p:cNvPr id="523" name="Google Shape;523;p22"/>
          <p:cNvSpPr/>
          <p:nvPr/>
        </p:nvSpPr>
        <p:spPr>
          <a:xfrm>
            <a:off x="1091444" y="3463927"/>
            <a:ext cx="834504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1800" b="1" i="0" u="none" strike="noStrike" cap="none">
                <a:solidFill>
                  <a:schemeClr val="dk1"/>
                </a:solidFill>
                <a:latin typeface="Arial"/>
                <a:ea typeface="Arial"/>
                <a:cs typeface="Arial"/>
                <a:sym typeface="Arial"/>
              </a:rPr>
              <a:t>b) voda, která napršela venku do sudu </a:t>
            </a:r>
            <a:endParaRPr sz="1800" b="1" i="0" u="none" strike="noStrike" cap="none">
              <a:solidFill>
                <a:schemeClr val="dk1"/>
              </a:solidFill>
              <a:latin typeface="Arial"/>
              <a:ea typeface="Arial"/>
              <a:cs typeface="Arial"/>
              <a:sym typeface="Arial"/>
            </a:endParaRPr>
          </a:p>
        </p:txBody>
      </p:sp>
      <p:sp>
        <p:nvSpPr>
          <p:cNvPr id="524" name="Google Shape;524;p22"/>
          <p:cNvSpPr/>
          <p:nvPr/>
        </p:nvSpPr>
        <p:spPr>
          <a:xfrm>
            <a:off x="1088514" y="4365627"/>
            <a:ext cx="834797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1800" b="1" i="0" u="none" strike="noStrike" cap="none">
                <a:solidFill>
                  <a:schemeClr val="dk1"/>
                </a:solidFill>
                <a:latin typeface="Arial"/>
                <a:ea typeface="Arial"/>
                <a:cs typeface="Arial"/>
                <a:sym typeface="Arial"/>
              </a:rPr>
              <a:t>c) voda z řeky nebo rybníku, kterou díky filtrům přeměníme na pitnou</a:t>
            </a:r>
            <a:endParaRPr sz="1800" b="1" i="0" u="none" strike="noStrike" cap="none">
              <a:solidFill>
                <a:schemeClr val="dk1"/>
              </a:solidFill>
              <a:latin typeface="Arial"/>
              <a:ea typeface="Arial"/>
              <a:cs typeface="Arial"/>
              <a:sym typeface="Arial"/>
            </a:endParaRPr>
          </a:p>
        </p:txBody>
      </p:sp>
      <p:sp>
        <p:nvSpPr>
          <p:cNvPr id="525" name="Google Shape;525;p22"/>
          <p:cNvSpPr/>
          <p:nvPr/>
        </p:nvSpPr>
        <p:spPr>
          <a:xfrm>
            <a:off x="9616000" y="2457452"/>
            <a:ext cx="799971"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26" name="Google Shape;526;p22"/>
          <p:cNvSpPr/>
          <p:nvPr/>
        </p:nvSpPr>
        <p:spPr>
          <a:xfrm>
            <a:off x="9652513" y="3355977"/>
            <a:ext cx="799971"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27" name="Google Shape;527;p22"/>
          <p:cNvSpPr/>
          <p:nvPr/>
        </p:nvSpPr>
        <p:spPr>
          <a:xfrm>
            <a:off x="9652513" y="4256090"/>
            <a:ext cx="799971"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28" name="Google Shape;528;p22"/>
          <p:cNvSpPr txBox="1"/>
          <p:nvPr/>
        </p:nvSpPr>
        <p:spPr>
          <a:xfrm>
            <a:off x="1281813" y="5041629"/>
            <a:ext cx="815467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Šedá voda je pitná voda, kterou jsme již jednou využili, například na uvaření brambor. Místo toho, abychom ji však vylili do odpadu, tak ji použijeme ještě na něco dalšího. Například na spláchnutí záchodu.</a:t>
            </a:r>
            <a:endParaRPr sz="2000" b="1" i="0" u="none" strike="noStrike" cap="none">
              <a:solidFill>
                <a:srgbClr val="33CC33"/>
              </a:solidFill>
              <a:latin typeface="Times New Roman"/>
              <a:ea typeface="Times New Roman"/>
              <a:cs typeface="Times New Roman"/>
              <a:sym typeface="Times New Roman"/>
            </a:endParaRPr>
          </a:p>
        </p:txBody>
      </p:sp>
      <p:pic>
        <p:nvPicPr>
          <p:cNvPr id="529" name="Google Shape;529;p22"/>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530" name="Google Shape;530;p22"/>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531" name="Google Shape;531;p22"/>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532" name="Google Shape;532;p22"/>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533" name="Google Shape;533;p22"/>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534" name="Google Shape;534;p22"/>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535" name="Google Shape;535;p22"/>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536" name="Google Shape;536;p22">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par>
                                <p:cTn id="8" presetID="10" presetClass="entr" presetSubtype="0"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Effect transition="in" filter="fade">
                                      <p:cBhvr>
                                        <p:cTn id="10" dur="500"/>
                                        <p:tgtEl>
                                          <p:spTgt spid="5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7"/>
                                        </p:tgtEl>
                                        <p:attrNameLst>
                                          <p:attrName>style.visibility</p:attrName>
                                        </p:attrNameLst>
                                      </p:cBhvr>
                                      <p:to>
                                        <p:strVal val="visible"/>
                                      </p:to>
                                    </p:set>
                                    <p:animEffect transition="in" filter="fade">
                                      <p:cBhvr>
                                        <p:cTn id="20"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3"/>
          <p:cNvSpPr txBox="1">
            <a:spLocks noGrp="1"/>
          </p:cNvSpPr>
          <p:nvPr>
            <p:ph type="body" idx="1"/>
          </p:nvPr>
        </p:nvSpPr>
        <p:spPr>
          <a:xfrm>
            <a:off x="1415480" y="549276"/>
            <a:ext cx="9181020" cy="684213"/>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rgbClr val="BFBFBF"/>
              </a:buClr>
              <a:buSzPts val="2800"/>
              <a:buFont typeface="Arial"/>
              <a:buNone/>
            </a:pPr>
            <a:r>
              <a:rPr lang="cs-CZ" sz="2800" b="1">
                <a:solidFill>
                  <a:srgbClr val="BFBFBF"/>
                </a:solidFill>
              </a:rPr>
              <a:t>Co mohu udělat 1000 </a:t>
            </a:r>
            <a:endParaRPr sz="2800" b="1">
              <a:solidFill>
                <a:srgbClr val="BFBFBF"/>
              </a:solidFill>
            </a:endParaRPr>
          </a:p>
          <a:p>
            <a:pPr marL="533400" lvl="0" indent="-533400" algn="ctr" rtl="0">
              <a:spcBef>
                <a:spcPts val="560"/>
              </a:spcBef>
              <a:spcAft>
                <a:spcPts val="0"/>
              </a:spcAft>
              <a:buClr>
                <a:schemeClr val="dk1"/>
              </a:buClr>
              <a:buSzPts val="2800"/>
              <a:buFont typeface="Arial"/>
              <a:buNone/>
            </a:pPr>
            <a:r>
              <a:rPr lang="cs-CZ" sz="2800" b="1"/>
              <a:t>Odpady přispívají ke klimatickým změnám.</a:t>
            </a:r>
            <a:endParaRPr/>
          </a:p>
          <a:p>
            <a:pPr marL="533400" lvl="0" indent="-533400" algn="ctr" rtl="0">
              <a:spcBef>
                <a:spcPts val="560"/>
              </a:spcBef>
              <a:spcAft>
                <a:spcPts val="0"/>
              </a:spcAft>
              <a:buClr>
                <a:schemeClr val="dk1"/>
              </a:buClr>
              <a:buSzPts val="2800"/>
              <a:buFont typeface="Arial"/>
              <a:buNone/>
            </a:pPr>
            <a:r>
              <a:rPr lang="cs-CZ" sz="2800" b="1"/>
              <a:t>Jaké je nejlepší řešení?</a:t>
            </a:r>
            <a:endParaRPr sz="2800" b="1"/>
          </a:p>
        </p:txBody>
      </p:sp>
      <p:sp>
        <p:nvSpPr>
          <p:cNvPr id="542" name="Google Shape;542;p23"/>
          <p:cNvSpPr/>
          <p:nvPr/>
        </p:nvSpPr>
        <p:spPr>
          <a:xfrm>
            <a:off x="2315580" y="2239963"/>
            <a:ext cx="6658559"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recyklovat všechen odpad</a:t>
            </a:r>
            <a:endParaRPr sz="2400" b="1" i="0" u="none" strike="noStrike" cap="none">
              <a:solidFill>
                <a:schemeClr val="dk1"/>
              </a:solidFill>
              <a:latin typeface="Arial"/>
              <a:ea typeface="Arial"/>
              <a:cs typeface="Arial"/>
              <a:sym typeface="Arial"/>
            </a:endParaRPr>
          </a:p>
        </p:txBody>
      </p:sp>
      <p:sp>
        <p:nvSpPr>
          <p:cNvPr id="543" name="Google Shape;543;p23"/>
          <p:cNvSpPr/>
          <p:nvPr/>
        </p:nvSpPr>
        <p:spPr>
          <a:xfrm>
            <a:off x="2315580" y="3140076"/>
            <a:ext cx="6658559"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vytvářet co nejméně odpadu</a:t>
            </a:r>
            <a:endParaRPr sz="2400" b="1" i="0" u="none" strike="noStrike" cap="none">
              <a:solidFill>
                <a:schemeClr val="dk1"/>
              </a:solidFill>
              <a:latin typeface="Arial"/>
              <a:ea typeface="Arial"/>
              <a:cs typeface="Arial"/>
              <a:sym typeface="Arial"/>
            </a:endParaRPr>
          </a:p>
        </p:txBody>
      </p:sp>
      <p:sp>
        <p:nvSpPr>
          <p:cNvPr id="544" name="Google Shape;544;p23"/>
          <p:cNvSpPr/>
          <p:nvPr/>
        </p:nvSpPr>
        <p:spPr>
          <a:xfrm>
            <a:off x="2314338" y="4041776"/>
            <a:ext cx="6667737"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znovuvyužívat co nejvíc odpadu</a:t>
            </a:r>
            <a:endParaRPr sz="2400" b="1" i="0" u="none" strike="noStrike" cap="none">
              <a:solidFill>
                <a:schemeClr val="dk1"/>
              </a:solidFill>
              <a:latin typeface="Arial"/>
              <a:ea typeface="Arial"/>
              <a:cs typeface="Arial"/>
              <a:sym typeface="Arial"/>
            </a:endParaRPr>
          </a:p>
        </p:txBody>
      </p:sp>
      <p:sp>
        <p:nvSpPr>
          <p:cNvPr id="545" name="Google Shape;545;p23"/>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46" name="Google Shape;546;p23"/>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47" name="Google Shape;547;p23"/>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48" name="Google Shape;548;p23"/>
          <p:cNvSpPr txBox="1"/>
          <p:nvPr/>
        </p:nvSpPr>
        <p:spPr>
          <a:xfrm>
            <a:off x="1962151" y="4858113"/>
            <a:ext cx="722947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dirty="0">
                <a:solidFill>
                  <a:srgbClr val="33CC33"/>
                </a:solidFill>
                <a:latin typeface="Times New Roman"/>
                <a:ea typeface="Times New Roman"/>
                <a:cs typeface="Times New Roman"/>
                <a:sym typeface="Times New Roman"/>
              </a:rPr>
              <a:t>Ideální odpad je žádný odpad, když už ho však máme, tak je třeba promyslet zda se nedá znova využít (opravit, darovat, dát na kompost…), teprve na závěr je recyklace a jeho vyhození.</a:t>
            </a:r>
            <a:endParaRPr sz="1800" b="1" i="0" u="none" strike="noStrike" cap="none" dirty="0">
              <a:solidFill>
                <a:srgbClr val="33CC33"/>
              </a:solidFill>
              <a:latin typeface="Times New Roman"/>
              <a:ea typeface="Times New Roman"/>
              <a:cs typeface="Times New Roman"/>
              <a:sym typeface="Times New Roman"/>
            </a:endParaRPr>
          </a:p>
        </p:txBody>
      </p:sp>
      <p:pic>
        <p:nvPicPr>
          <p:cNvPr id="549" name="Google Shape;549;p23"/>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550" name="Google Shape;550;p23"/>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551" name="Google Shape;551;p23"/>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552" name="Google Shape;552;p23"/>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553" name="Google Shape;553;p23"/>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554" name="Google Shape;554;p23"/>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555" name="Google Shape;555;p23"/>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556" name="Google Shape;556;p23">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6"/>
                                        </p:tgtEl>
                                        <p:attrNameLst>
                                          <p:attrName>style.visibility</p:attrName>
                                        </p:attrNameLst>
                                      </p:cBhvr>
                                      <p:to>
                                        <p:strVal val="visible"/>
                                      </p:to>
                                    </p:set>
                                    <p:animEffect transition="in" filter="fade">
                                      <p:cBhvr>
                                        <p:cTn id="12" dur="500"/>
                                        <p:tgtEl>
                                          <p:spTgt spid="546"/>
                                        </p:tgtEl>
                                      </p:cBhvr>
                                    </p:animEffect>
                                  </p:childTnLst>
                                </p:cTn>
                              </p:par>
                              <p:par>
                                <p:cTn id="13" presetID="10" presetClass="entr" presetSubtype="0" fill="hold" nodeType="withEffect">
                                  <p:stCondLst>
                                    <p:cond delay="0"/>
                                  </p:stCondLst>
                                  <p:childTnLst>
                                    <p:set>
                                      <p:cBhvr>
                                        <p:cTn id="14" dur="1" fill="hold">
                                          <p:stCondLst>
                                            <p:cond delay="0"/>
                                          </p:stCondLst>
                                        </p:cTn>
                                        <p:tgtEl>
                                          <p:spTgt spid="548"/>
                                        </p:tgtEl>
                                        <p:attrNameLst>
                                          <p:attrName>style.visibility</p:attrName>
                                        </p:attrNameLst>
                                      </p:cBhvr>
                                      <p:to>
                                        <p:strVal val="visible"/>
                                      </p:to>
                                    </p:set>
                                    <p:animEffect transition="in" filter="fade">
                                      <p:cBhvr>
                                        <p:cTn id="15" dur="500"/>
                                        <p:tgtEl>
                                          <p:spTgt spid="5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47"/>
                                        </p:tgtEl>
                                        <p:attrNameLst>
                                          <p:attrName>style.visibility</p:attrName>
                                        </p:attrNameLst>
                                      </p:cBhvr>
                                      <p:to>
                                        <p:strVal val="visible"/>
                                      </p:to>
                                    </p:set>
                                    <p:animEffect transition="in" filter="fade">
                                      <p:cBhvr>
                                        <p:cTn id="20" dur="5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4"/>
          <p:cNvSpPr txBox="1">
            <a:spLocks noGrp="1"/>
          </p:cNvSpPr>
          <p:nvPr>
            <p:ph type="body" idx="1"/>
          </p:nvPr>
        </p:nvSpPr>
        <p:spPr>
          <a:xfrm>
            <a:off x="1524000" y="549275"/>
            <a:ext cx="9144000" cy="719138"/>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rgbClr val="BFBFBF"/>
              </a:buClr>
              <a:buSzPts val="2800"/>
              <a:buFont typeface="Arial"/>
              <a:buNone/>
            </a:pPr>
            <a:r>
              <a:rPr lang="cs-CZ" sz="2800" b="1">
                <a:solidFill>
                  <a:srgbClr val="BFBFBF"/>
                </a:solidFill>
              </a:rPr>
              <a:t>Co mohu udělat 2000 </a:t>
            </a:r>
            <a:endParaRPr/>
          </a:p>
          <a:p>
            <a:pPr marL="342900" lvl="0" indent="-342900" algn="ctr" rtl="0">
              <a:lnSpc>
                <a:spcPct val="90000"/>
              </a:lnSpc>
              <a:spcBef>
                <a:spcPts val="560"/>
              </a:spcBef>
              <a:spcAft>
                <a:spcPts val="0"/>
              </a:spcAft>
              <a:buClr>
                <a:schemeClr val="dk1"/>
              </a:buClr>
              <a:buSzPts val="2800"/>
              <a:buFont typeface="Arial"/>
              <a:buNone/>
            </a:pPr>
            <a:r>
              <a:rPr lang="cs-CZ" sz="2800" b="1"/>
              <a:t>Poklička na hrnci ti pomůže uvařit:</a:t>
            </a:r>
            <a:endParaRPr sz="2800" b="1" baseline="-25000"/>
          </a:p>
        </p:txBody>
      </p:sp>
      <p:sp>
        <p:nvSpPr>
          <p:cNvPr id="562" name="Google Shape;562;p24"/>
          <p:cNvSpPr/>
          <p:nvPr/>
        </p:nvSpPr>
        <p:spPr>
          <a:xfrm>
            <a:off x="2099556" y="2239963"/>
            <a:ext cx="687458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stejně rychle, jako kdyby tam nebyla.</a:t>
            </a:r>
            <a:endParaRPr sz="2400" b="1" i="0" u="none" strike="noStrike" cap="none">
              <a:solidFill>
                <a:schemeClr val="dk1"/>
              </a:solidFill>
              <a:latin typeface="Arial"/>
              <a:ea typeface="Arial"/>
              <a:cs typeface="Arial"/>
              <a:sym typeface="Arial"/>
            </a:endParaRPr>
          </a:p>
        </p:txBody>
      </p:sp>
      <p:sp>
        <p:nvSpPr>
          <p:cNvPr id="563" name="Google Shape;563;p24"/>
          <p:cNvSpPr/>
          <p:nvPr/>
        </p:nvSpPr>
        <p:spPr>
          <a:xfrm>
            <a:off x="2099556" y="3140076"/>
            <a:ext cx="687458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o polovinu času rychleji.</a:t>
            </a:r>
            <a:endParaRPr sz="2400" b="1" i="0" u="none" strike="noStrike" cap="none">
              <a:solidFill>
                <a:schemeClr val="dk1"/>
              </a:solidFill>
              <a:latin typeface="Arial"/>
              <a:ea typeface="Arial"/>
              <a:cs typeface="Arial"/>
              <a:sym typeface="Arial"/>
            </a:endParaRPr>
          </a:p>
        </p:txBody>
      </p:sp>
      <p:sp>
        <p:nvSpPr>
          <p:cNvPr id="564" name="Google Shape;564;p24"/>
          <p:cNvSpPr/>
          <p:nvPr/>
        </p:nvSpPr>
        <p:spPr>
          <a:xfrm>
            <a:off x="2098016" y="4041776"/>
            <a:ext cx="6884059"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2x rychleji.</a:t>
            </a:r>
            <a:endParaRPr sz="2400" b="1" i="0" u="none" strike="noStrike" cap="none">
              <a:solidFill>
                <a:schemeClr val="dk1"/>
              </a:solidFill>
              <a:latin typeface="Arial"/>
              <a:ea typeface="Arial"/>
              <a:cs typeface="Arial"/>
              <a:sym typeface="Arial"/>
            </a:endParaRPr>
          </a:p>
        </p:txBody>
      </p:sp>
      <p:sp>
        <p:nvSpPr>
          <p:cNvPr id="565" name="Google Shape;565;p24"/>
          <p:cNvSpPr/>
          <p:nvPr/>
        </p:nvSpPr>
        <p:spPr>
          <a:xfrm>
            <a:off x="9122296" y="2133601"/>
            <a:ext cx="758304"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66" name="Google Shape;566;p24"/>
          <p:cNvSpPr/>
          <p:nvPr/>
        </p:nvSpPr>
        <p:spPr>
          <a:xfrm>
            <a:off x="9158809" y="3032126"/>
            <a:ext cx="758304"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67" name="Google Shape;567;p24"/>
          <p:cNvSpPr/>
          <p:nvPr/>
        </p:nvSpPr>
        <p:spPr>
          <a:xfrm>
            <a:off x="9158809" y="3932239"/>
            <a:ext cx="758304"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68" name="Google Shape;568;p24"/>
          <p:cNvSpPr txBox="1"/>
          <p:nvPr/>
        </p:nvSpPr>
        <p:spPr>
          <a:xfrm>
            <a:off x="1962151" y="4858113"/>
            <a:ext cx="722947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Vaření s pokličkou tak šetří plynovou nebo elektrickou energii.</a:t>
            </a:r>
            <a:br>
              <a:rPr lang="cs-CZ" sz="2000" b="1" i="0" u="none" strike="noStrike" cap="none">
                <a:solidFill>
                  <a:srgbClr val="33CC33"/>
                </a:solidFill>
                <a:latin typeface="Times New Roman"/>
                <a:ea typeface="Times New Roman"/>
                <a:cs typeface="Times New Roman"/>
                <a:sym typeface="Times New Roman"/>
              </a:rPr>
            </a:br>
            <a:r>
              <a:rPr lang="cs-CZ" sz="2000" b="1" i="0" u="none" strike="noStrike" cap="none">
                <a:solidFill>
                  <a:srgbClr val="33CC33"/>
                </a:solidFill>
                <a:latin typeface="Times New Roman"/>
                <a:ea typeface="Times New Roman"/>
                <a:cs typeface="Times New Roman"/>
                <a:sym typeface="Times New Roman"/>
              </a:rPr>
              <a:t>Dalším tipem je, aby hrnec stál vždy na plotýnce, která odpovídá jeho velikosti. Nikdy ne na větší.</a:t>
            </a:r>
            <a:endParaRPr sz="1800" b="1" i="0" u="none" strike="noStrike" cap="none">
              <a:solidFill>
                <a:srgbClr val="33CC33"/>
              </a:solidFill>
              <a:latin typeface="Times New Roman"/>
              <a:ea typeface="Times New Roman"/>
              <a:cs typeface="Times New Roman"/>
              <a:sym typeface="Times New Roman"/>
            </a:endParaRPr>
          </a:p>
        </p:txBody>
      </p:sp>
      <p:pic>
        <p:nvPicPr>
          <p:cNvPr id="569" name="Google Shape;569;p24"/>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570" name="Google Shape;570;p24"/>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571" name="Google Shape;571;p24"/>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572" name="Google Shape;572;p24"/>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573" name="Google Shape;573;p24"/>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574" name="Google Shape;574;p24"/>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575" name="Google Shape;575;p24"/>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576" name="Google Shape;576;p24">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5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fade">
                                      <p:cBhvr>
                                        <p:cTn id="12" dur="500"/>
                                        <p:tgtEl>
                                          <p:spTgt spid="5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par>
                                <p:cTn id="18" presetID="10" presetClass="entr" presetSubtype="0" fill="hold" nodeType="withEffect">
                                  <p:stCondLst>
                                    <p:cond delay="0"/>
                                  </p:stCondLst>
                                  <p:childTnLst>
                                    <p:set>
                                      <p:cBhvr>
                                        <p:cTn id="19" dur="1" fill="hold">
                                          <p:stCondLst>
                                            <p:cond delay="0"/>
                                          </p:stCondLst>
                                        </p:cTn>
                                        <p:tgtEl>
                                          <p:spTgt spid="568"/>
                                        </p:tgtEl>
                                        <p:attrNameLst>
                                          <p:attrName>style.visibility</p:attrName>
                                        </p:attrNameLst>
                                      </p:cBhvr>
                                      <p:to>
                                        <p:strVal val="visible"/>
                                      </p:to>
                                    </p:set>
                                    <p:animEffect transition="in" filter="fade">
                                      <p:cBhvr>
                                        <p:cTn id="20"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5"/>
          <p:cNvSpPr txBox="1">
            <a:spLocks noGrp="1"/>
          </p:cNvSpPr>
          <p:nvPr>
            <p:ph type="body" idx="1"/>
          </p:nvPr>
        </p:nvSpPr>
        <p:spPr>
          <a:xfrm>
            <a:off x="1955800" y="547689"/>
            <a:ext cx="8229600" cy="1081087"/>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rgbClr val="BFBFBF"/>
              </a:buClr>
              <a:buSzPts val="2800"/>
              <a:buFont typeface="Arial"/>
              <a:buNone/>
            </a:pPr>
            <a:r>
              <a:rPr lang="cs-CZ" sz="2800" b="1">
                <a:solidFill>
                  <a:srgbClr val="BFBFBF"/>
                </a:solidFill>
              </a:rPr>
              <a:t>Co mohu udělat 3000 </a:t>
            </a:r>
            <a:endParaRPr sz="2800" b="1">
              <a:solidFill>
                <a:srgbClr val="BFBFBF"/>
              </a:solidFill>
            </a:endParaRPr>
          </a:p>
          <a:p>
            <a:pPr marL="342900" lvl="0" indent="-342900" algn="ctr" rtl="0">
              <a:spcBef>
                <a:spcPts val="560"/>
              </a:spcBef>
              <a:spcAft>
                <a:spcPts val="0"/>
              </a:spcAft>
              <a:buClr>
                <a:schemeClr val="dk1"/>
              </a:buClr>
              <a:buSzPts val="2800"/>
              <a:buFont typeface="Arial"/>
              <a:buNone/>
            </a:pPr>
            <a:r>
              <a:rPr lang="cs-CZ" sz="2800" b="1"/>
              <a:t>Který druh masa by bylo ideální vyškrtnout </a:t>
            </a:r>
            <a:br>
              <a:rPr lang="cs-CZ" sz="2800" b="1"/>
            </a:br>
            <a:r>
              <a:rPr lang="cs-CZ" sz="2800" b="1"/>
              <a:t>z jídelníčku, abys snížil dopad na klima :</a:t>
            </a:r>
            <a:endParaRPr sz="2800" b="1"/>
          </a:p>
        </p:txBody>
      </p:sp>
      <p:sp>
        <p:nvSpPr>
          <p:cNvPr id="582" name="Google Shape;582;p25"/>
          <p:cNvSpPr/>
          <p:nvPr/>
        </p:nvSpPr>
        <p:spPr>
          <a:xfrm>
            <a:off x="2099556" y="2239963"/>
            <a:ext cx="687458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vepřové</a:t>
            </a:r>
            <a:endParaRPr sz="2400" b="1" i="0" u="none" strike="noStrike" cap="none">
              <a:solidFill>
                <a:schemeClr val="dk1"/>
              </a:solidFill>
              <a:latin typeface="Arial"/>
              <a:ea typeface="Arial"/>
              <a:cs typeface="Arial"/>
              <a:sym typeface="Arial"/>
            </a:endParaRPr>
          </a:p>
        </p:txBody>
      </p:sp>
      <p:sp>
        <p:nvSpPr>
          <p:cNvPr id="583" name="Google Shape;583;p25"/>
          <p:cNvSpPr/>
          <p:nvPr/>
        </p:nvSpPr>
        <p:spPr>
          <a:xfrm>
            <a:off x="2099556" y="3140076"/>
            <a:ext cx="687458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hovězí</a:t>
            </a:r>
            <a:endParaRPr sz="2400" b="1" i="0" u="none" strike="noStrike" cap="none">
              <a:solidFill>
                <a:schemeClr val="dk1"/>
              </a:solidFill>
              <a:latin typeface="Arial"/>
              <a:ea typeface="Arial"/>
              <a:cs typeface="Arial"/>
              <a:sym typeface="Arial"/>
            </a:endParaRPr>
          </a:p>
        </p:txBody>
      </p:sp>
      <p:sp>
        <p:nvSpPr>
          <p:cNvPr id="584" name="Google Shape;584;p25"/>
          <p:cNvSpPr/>
          <p:nvPr/>
        </p:nvSpPr>
        <p:spPr>
          <a:xfrm>
            <a:off x="2098016" y="4041776"/>
            <a:ext cx="6884059"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kuřecí</a:t>
            </a:r>
            <a:endParaRPr sz="2400" b="1" i="0" u="none" strike="noStrike" cap="none">
              <a:solidFill>
                <a:schemeClr val="dk1"/>
              </a:solidFill>
              <a:latin typeface="Arial"/>
              <a:ea typeface="Arial"/>
              <a:cs typeface="Arial"/>
              <a:sym typeface="Arial"/>
            </a:endParaRPr>
          </a:p>
        </p:txBody>
      </p:sp>
      <p:sp>
        <p:nvSpPr>
          <p:cNvPr id="585" name="Google Shape;585;p25"/>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86" name="Google Shape;586;p25"/>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87" name="Google Shape;587;p25"/>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588" name="Google Shape;588;p25"/>
          <p:cNvSpPr txBox="1"/>
          <p:nvPr/>
        </p:nvSpPr>
        <p:spPr>
          <a:xfrm>
            <a:off x="1962152" y="4797152"/>
            <a:ext cx="7020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dirty="0">
                <a:solidFill>
                  <a:srgbClr val="33CC33"/>
                </a:solidFill>
                <a:latin typeface="Times New Roman"/>
                <a:ea typeface="Times New Roman"/>
                <a:cs typeface="Times New Roman"/>
                <a:sym typeface="Times New Roman"/>
              </a:rPr>
              <a:t>Na jeden kilogram hovězího masa se spotřebuje </a:t>
            </a:r>
            <a:br>
              <a:rPr lang="cs-CZ" sz="2400" b="1" i="0" u="none" strike="noStrike" cap="none" dirty="0">
                <a:solidFill>
                  <a:srgbClr val="33CC33"/>
                </a:solidFill>
                <a:latin typeface="Times New Roman"/>
                <a:ea typeface="Times New Roman"/>
                <a:cs typeface="Times New Roman"/>
                <a:sym typeface="Times New Roman"/>
              </a:rPr>
            </a:br>
            <a:r>
              <a:rPr lang="cs-CZ" sz="2400" b="1" i="0" u="none" strike="noStrike" cap="none" dirty="0">
                <a:solidFill>
                  <a:srgbClr val="33CC33"/>
                </a:solidFill>
                <a:latin typeface="Times New Roman"/>
                <a:ea typeface="Times New Roman"/>
                <a:cs typeface="Times New Roman"/>
                <a:sym typeface="Times New Roman"/>
              </a:rPr>
              <a:t>15 500 litrů vody a do vzduchu se vypustí 60 kg skleníkových plynů. Měli bychom ho jíst vzácně.</a:t>
            </a:r>
            <a:endParaRPr sz="2000" b="1" i="0" u="none" strike="noStrike" cap="none" dirty="0">
              <a:solidFill>
                <a:srgbClr val="33CC33"/>
              </a:solidFill>
              <a:latin typeface="Times New Roman"/>
              <a:ea typeface="Times New Roman"/>
              <a:cs typeface="Times New Roman"/>
              <a:sym typeface="Times New Roman"/>
            </a:endParaRPr>
          </a:p>
        </p:txBody>
      </p:sp>
      <p:pic>
        <p:nvPicPr>
          <p:cNvPr id="589" name="Google Shape;589;p25"/>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590" name="Google Shape;590;p25"/>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591" name="Google Shape;591;p25"/>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592" name="Google Shape;592;p25"/>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593" name="Google Shape;593;p25"/>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594" name="Google Shape;594;p25"/>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595" name="Google Shape;595;p25"/>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596" name="Google Shape;596;p25">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500"/>
                                        <p:tgtEl>
                                          <p:spTgt spid="5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6"/>
                                        </p:tgtEl>
                                        <p:attrNameLst>
                                          <p:attrName>style.visibility</p:attrName>
                                        </p:attrNameLst>
                                      </p:cBhvr>
                                      <p:to>
                                        <p:strVal val="visible"/>
                                      </p:to>
                                    </p:set>
                                    <p:animEffect transition="in" filter="fade">
                                      <p:cBhvr>
                                        <p:cTn id="12" dur="500"/>
                                        <p:tgtEl>
                                          <p:spTgt spid="586"/>
                                        </p:tgtEl>
                                      </p:cBhvr>
                                    </p:animEffect>
                                  </p:childTnLst>
                                </p:cTn>
                              </p:par>
                              <p:par>
                                <p:cTn id="13" presetID="10" presetClass="entr" presetSubtype="0" fill="hold" nodeType="withEffect">
                                  <p:stCondLst>
                                    <p:cond delay="0"/>
                                  </p:stCondLst>
                                  <p:childTnLst>
                                    <p:set>
                                      <p:cBhvr>
                                        <p:cTn id="14" dur="1" fill="hold">
                                          <p:stCondLst>
                                            <p:cond delay="0"/>
                                          </p:stCondLst>
                                        </p:cTn>
                                        <p:tgtEl>
                                          <p:spTgt spid="588"/>
                                        </p:tgtEl>
                                        <p:attrNameLst>
                                          <p:attrName>style.visibility</p:attrName>
                                        </p:attrNameLst>
                                      </p:cBhvr>
                                      <p:to>
                                        <p:strVal val="visible"/>
                                      </p:to>
                                    </p:set>
                                    <p:animEffect transition="in" filter="fade">
                                      <p:cBhvr>
                                        <p:cTn id="15" dur="500"/>
                                        <p:tgtEl>
                                          <p:spTgt spid="5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7"/>
                                        </p:tgtEl>
                                        <p:attrNameLst>
                                          <p:attrName>style.visibility</p:attrName>
                                        </p:attrNameLst>
                                      </p:cBhvr>
                                      <p:to>
                                        <p:strVal val="visible"/>
                                      </p:to>
                                    </p:set>
                                    <p:animEffect transition="in" filter="fade">
                                      <p:cBhvr>
                                        <p:cTn id="20"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6"/>
          <p:cNvSpPr txBox="1"/>
          <p:nvPr/>
        </p:nvSpPr>
        <p:spPr>
          <a:xfrm>
            <a:off x="1524000" y="549275"/>
            <a:ext cx="9144000" cy="719138"/>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BFBFBF"/>
              </a:buClr>
              <a:buSzPts val="2800"/>
              <a:buFont typeface="Arial"/>
              <a:buNone/>
            </a:pPr>
            <a:r>
              <a:rPr lang="cs-CZ" sz="2800" b="1" i="0" u="none" strike="noStrike" cap="none">
                <a:solidFill>
                  <a:srgbClr val="BFBFBF"/>
                </a:solidFill>
                <a:latin typeface="Arial"/>
                <a:ea typeface="Arial"/>
                <a:cs typeface="Arial"/>
                <a:sym typeface="Arial"/>
              </a:rPr>
              <a:t>Co mohu udělat 4000 </a:t>
            </a:r>
            <a:endParaRPr/>
          </a:p>
          <a:p>
            <a:pPr marL="342900" marR="0" lvl="0" indent="-342900" algn="ctr" rtl="0">
              <a:lnSpc>
                <a:spcPct val="90000"/>
              </a:lnSpc>
              <a:spcBef>
                <a:spcPts val="560"/>
              </a:spcBef>
              <a:spcAft>
                <a:spcPts val="0"/>
              </a:spcAft>
              <a:buClr>
                <a:schemeClr val="dk1"/>
              </a:buClr>
              <a:buSzPts val="2800"/>
              <a:buFont typeface="Arial"/>
              <a:buNone/>
            </a:pPr>
            <a:r>
              <a:rPr lang="cs-CZ" sz="2800" b="1" i="0" u="none" strike="noStrike" cap="none">
                <a:solidFill>
                  <a:schemeClr val="dk1"/>
                </a:solidFill>
                <a:latin typeface="Arial"/>
                <a:ea typeface="Arial"/>
                <a:cs typeface="Arial"/>
                <a:sym typeface="Arial"/>
              </a:rPr>
              <a:t>Perlátor je věc, která:</a:t>
            </a:r>
            <a:endParaRPr sz="2800" b="1" i="0" u="none" strike="noStrike" cap="none" baseline="-25000">
              <a:solidFill>
                <a:schemeClr val="dk1"/>
              </a:solidFill>
              <a:latin typeface="Arial"/>
              <a:ea typeface="Arial"/>
              <a:cs typeface="Arial"/>
              <a:sym typeface="Arial"/>
            </a:endParaRPr>
          </a:p>
        </p:txBody>
      </p:sp>
      <p:sp>
        <p:nvSpPr>
          <p:cNvPr id="602" name="Google Shape;602;p26"/>
          <p:cNvSpPr/>
          <p:nvPr/>
        </p:nvSpPr>
        <p:spPr>
          <a:xfrm>
            <a:off x="2099556" y="2239963"/>
            <a:ext cx="687458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vyrábí perly, které pohlcují emise </a:t>
            </a:r>
            <a:endParaRPr sz="2400" b="1" i="0" u="none" strike="noStrike" cap="none">
              <a:solidFill>
                <a:schemeClr val="dk1"/>
              </a:solidFill>
              <a:latin typeface="Arial"/>
              <a:ea typeface="Arial"/>
              <a:cs typeface="Arial"/>
              <a:sym typeface="Arial"/>
            </a:endParaRPr>
          </a:p>
        </p:txBody>
      </p:sp>
      <p:sp>
        <p:nvSpPr>
          <p:cNvPr id="603" name="Google Shape;603;p26"/>
          <p:cNvSpPr/>
          <p:nvPr/>
        </p:nvSpPr>
        <p:spPr>
          <a:xfrm>
            <a:off x="2099556" y="3140076"/>
            <a:ext cx="687458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svítí úsporným perleťovým světlem  </a:t>
            </a:r>
            <a:endParaRPr sz="2400" b="1" i="0" u="none" strike="noStrike" cap="none">
              <a:solidFill>
                <a:schemeClr val="dk1"/>
              </a:solidFill>
              <a:latin typeface="Arial"/>
              <a:ea typeface="Arial"/>
              <a:cs typeface="Arial"/>
              <a:sym typeface="Arial"/>
            </a:endParaRPr>
          </a:p>
        </p:txBody>
      </p:sp>
      <p:sp>
        <p:nvSpPr>
          <p:cNvPr id="604" name="Google Shape;604;p26"/>
          <p:cNvSpPr/>
          <p:nvPr/>
        </p:nvSpPr>
        <p:spPr>
          <a:xfrm>
            <a:off x="2098016" y="4041776"/>
            <a:ext cx="6884059"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šetří vodu</a:t>
            </a:r>
            <a:endParaRPr sz="2400" b="1" i="0" u="none" strike="noStrike" cap="none">
              <a:solidFill>
                <a:schemeClr val="dk1"/>
              </a:solidFill>
              <a:latin typeface="Arial"/>
              <a:ea typeface="Arial"/>
              <a:cs typeface="Arial"/>
              <a:sym typeface="Arial"/>
            </a:endParaRPr>
          </a:p>
        </p:txBody>
      </p:sp>
      <p:sp>
        <p:nvSpPr>
          <p:cNvPr id="605" name="Google Shape;605;p26"/>
          <p:cNvSpPr/>
          <p:nvPr/>
        </p:nvSpPr>
        <p:spPr>
          <a:xfrm>
            <a:off x="9122296" y="2133601"/>
            <a:ext cx="758304"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606" name="Google Shape;606;p26"/>
          <p:cNvSpPr/>
          <p:nvPr/>
        </p:nvSpPr>
        <p:spPr>
          <a:xfrm>
            <a:off x="9158809" y="3032126"/>
            <a:ext cx="758304"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607" name="Google Shape;607;p26"/>
          <p:cNvSpPr/>
          <p:nvPr/>
        </p:nvSpPr>
        <p:spPr>
          <a:xfrm>
            <a:off x="9158809" y="3932239"/>
            <a:ext cx="758304"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608" name="Google Shape;608;p26"/>
          <p:cNvSpPr txBox="1"/>
          <p:nvPr/>
        </p:nvSpPr>
        <p:spPr>
          <a:xfrm>
            <a:off x="1962151" y="4858113"/>
            <a:ext cx="722947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a:solidFill>
                  <a:srgbClr val="33CC33"/>
                </a:solidFill>
                <a:latin typeface="Times New Roman"/>
                <a:ea typeface="Times New Roman"/>
                <a:cs typeface="Times New Roman"/>
                <a:sym typeface="Times New Roman"/>
              </a:rPr>
              <a:t>Perlátor je malý váleček, který se namontuje na vodovodní kohoutek a sníží průtok vody skoro </a:t>
            </a:r>
            <a:br>
              <a:rPr lang="cs-CZ" sz="2400" b="1" i="0" u="none" strike="noStrike" cap="none">
                <a:solidFill>
                  <a:srgbClr val="33CC33"/>
                </a:solidFill>
                <a:latin typeface="Times New Roman"/>
                <a:ea typeface="Times New Roman"/>
                <a:cs typeface="Times New Roman"/>
                <a:sym typeface="Times New Roman"/>
              </a:rPr>
            </a:br>
            <a:r>
              <a:rPr lang="cs-CZ" sz="2400" b="1" i="0" u="none" strike="noStrike" cap="none">
                <a:solidFill>
                  <a:srgbClr val="33CC33"/>
                </a:solidFill>
                <a:latin typeface="Times New Roman"/>
                <a:ea typeface="Times New Roman"/>
                <a:cs typeface="Times New Roman"/>
                <a:sym typeface="Times New Roman"/>
              </a:rPr>
              <a:t>o polovinu. Ideální je do koupelen.</a:t>
            </a:r>
            <a:endParaRPr sz="2000" b="1" i="0" u="none" strike="noStrike" cap="none">
              <a:solidFill>
                <a:srgbClr val="33CC33"/>
              </a:solidFill>
              <a:latin typeface="Times New Roman"/>
              <a:ea typeface="Times New Roman"/>
              <a:cs typeface="Times New Roman"/>
              <a:sym typeface="Times New Roman"/>
            </a:endParaRPr>
          </a:p>
        </p:txBody>
      </p:sp>
      <p:pic>
        <p:nvPicPr>
          <p:cNvPr id="609" name="Google Shape;609;p26"/>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610" name="Google Shape;610;p26"/>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611" name="Google Shape;611;p26"/>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612" name="Google Shape;612;p26"/>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613" name="Google Shape;613;p26"/>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614" name="Google Shape;614;p26"/>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615" name="Google Shape;615;p26"/>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616" name="Google Shape;616;p26">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fade">
                                      <p:cBhvr>
                                        <p:cTn id="7" dur="500"/>
                                        <p:tgtEl>
                                          <p:spTgt spid="6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6"/>
                                        </p:tgtEl>
                                        <p:attrNameLst>
                                          <p:attrName>style.visibility</p:attrName>
                                        </p:attrNameLst>
                                      </p:cBhvr>
                                      <p:to>
                                        <p:strVal val="visible"/>
                                      </p:to>
                                    </p:set>
                                    <p:animEffect transition="in" filter="fade">
                                      <p:cBhvr>
                                        <p:cTn id="12" dur="500"/>
                                        <p:tgtEl>
                                          <p:spTgt spid="6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7"/>
                                        </p:tgtEl>
                                        <p:attrNameLst>
                                          <p:attrName>style.visibility</p:attrName>
                                        </p:attrNameLst>
                                      </p:cBhvr>
                                      <p:to>
                                        <p:strVal val="visible"/>
                                      </p:to>
                                    </p:set>
                                    <p:animEffect transition="in" filter="fade">
                                      <p:cBhvr>
                                        <p:cTn id="17" dur="500"/>
                                        <p:tgtEl>
                                          <p:spTgt spid="607"/>
                                        </p:tgtEl>
                                      </p:cBhvr>
                                    </p:animEffect>
                                  </p:childTnLst>
                                </p:cTn>
                              </p:par>
                              <p:par>
                                <p:cTn id="18" presetID="10" presetClass="entr" presetSubtype="0" fill="hold" nodeType="withEffect">
                                  <p:stCondLst>
                                    <p:cond delay="0"/>
                                  </p:stCondLst>
                                  <p:childTnLst>
                                    <p:set>
                                      <p:cBhvr>
                                        <p:cTn id="19" dur="1" fill="hold">
                                          <p:stCondLst>
                                            <p:cond delay="0"/>
                                          </p:stCondLst>
                                        </p:cTn>
                                        <p:tgtEl>
                                          <p:spTgt spid="608"/>
                                        </p:tgtEl>
                                        <p:attrNameLst>
                                          <p:attrName>style.visibility</p:attrName>
                                        </p:attrNameLst>
                                      </p:cBhvr>
                                      <p:to>
                                        <p:strVal val="visible"/>
                                      </p:to>
                                    </p:set>
                                    <p:animEffect transition="in" filter="fade">
                                      <p:cBhvr>
                                        <p:cTn id="20"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7"/>
          <p:cNvSpPr txBox="1">
            <a:spLocks noGrp="1"/>
          </p:cNvSpPr>
          <p:nvPr>
            <p:ph type="body" idx="4294967295"/>
          </p:nvPr>
        </p:nvSpPr>
        <p:spPr>
          <a:xfrm>
            <a:off x="1774825" y="547689"/>
            <a:ext cx="8642350" cy="720725"/>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rgbClr val="BFBFBF"/>
              </a:buClr>
              <a:buSzPts val="2800"/>
              <a:buFont typeface="Arial"/>
              <a:buNone/>
            </a:pPr>
            <a:r>
              <a:rPr lang="cs-CZ" sz="2800" b="1">
                <a:solidFill>
                  <a:srgbClr val="BFBFBF"/>
                </a:solidFill>
              </a:rPr>
              <a:t>Co mohu udělat 5000 </a:t>
            </a:r>
            <a:endParaRPr sz="2800" b="1">
              <a:solidFill>
                <a:srgbClr val="BFBFBF"/>
              </a:solidFill>
            </a:endParaRPr>
          </a:p>
          <a:p>
            <a:pPr marL="342900" lvl="0" indent="-342900" algn="ctr" rtl="0">
              <a:spcBef>
                <a:spcPts val="560"/>
              </a:spcBef>
              <a:spcAft>
                <a:spcPts val="0"/>
              </a:spcAft>
              <a:buClr>
                <a:schemeClr val="dk1"/>
              </a:buClr>
              <a:buSzPts val="2800"/>
              <a:buFont typeface="Arial"/>
              <a:buNone/>
            </a:pPr>
            <a:r>
              <a:rPr lang="cs-CZ" sz="2800" b="1"/>
              <a:t>Nabíječka pro mobil zapomenutá v zásuvce:</a:t>
            </a:r>
            <a:endParaRPr sz="2800" b="1"/>
          </a:p>
        </p:txBody>
      </p:sp>
      <p:sp>
        <p:nvSpPr>
          <p:cNvPr id="622" name="Google Shape;622;p27"/>
          <p:cNvSpPr/>
          <p:nvPr/>
        </p:nvSpPr>
        <p:spPr>
          <a:xfrm>
            <a:off x="1595500" y="2239963"/>
            <a:ext cx="7408801"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a:t>
            </a:r>
            <a:r>
              <a:rPr lang="cs-CZ" sz="2000" b="1" i="0" u="none" strike="noStrike" cap="none">
                <a:solidFill>
                  <a:schemeClr val="dk1"/>
                </a:solidFill>
                <a:latin typeface="Arial"/>
                <a:ea typeface="Arial"/>
                <a:cs typeface="Arial"/>
                <a:sym typeface="Arial"/>
              </a:rPr>
              <a:t>stále spotřebovává energii. </a:t>
            </a:r>
            <a:endParaRPr sz="2000" b="1" i="0" u="none" strike="noStrike" cap="none">
              <a:solidFill>
                <a:schemeClr val="dk1"/>
              </a:solidFill>
              <a:latin typeface="Arial"/>
              <a:ea typeface="Arial"/>
              <a:cs typeface="Arial"/>
              <a:sym typeface="Arial"/>
            </a:endParaRPr>
          </a:p>
        </p:txBody>
      </p:sp>
      <p:sp>
        <p:nvSpPr>
          <p:cNvPr id="623" name="Google Shape;623;p27"/>
          <p:cNvSpPr/>
          <p:nvPr/>
        </p:nvSpPr>
        <p:spPr>
          <a:xfrm>
            <a:off x="1595500" y="3140076"/>
            <a:ext cx="740880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a:t>
            </a:r>
            <a:r>
              <a:rPr lang="cs-CZ" sz="2000" b="1" i="0" u="none" strike="noStrike" cap="none">
                <a:solidFill>
                  <a:schemeClr val="dk1"/>
                </a:solidFill>
                <a:latin typeface="Arial"/>
                <a:ea typeface="Arial"/>
                <a:cs typeface="Arial"/>
                <a:sym typeface="Arial"/>
              </a:rPr>
              <a:t>spotřebovává energii jen 15 minut od odpojení mobilu.</a:t>
            </a:r>
            <a:endParaRPr sz="2000" b="1" i="0" u="none" strike="noStrike" cap="none">
              <a:solidFill>
                <a:schemeClr val="dk1"/>
              </a:solidFill>
              <a:latin typeface="Arial"/>
              <a:ea typeface="Arial"/>
              <a:cs typeface="Arial"/>
              <a:sym typeface="Arial"/>
            </a:endParaRPr>
          </a:p>
        </p:txBody>
      </p:sp>
      <p:sp>
        <p:nvSpPr>
          <p:cNvPr id="624" name="Google Shape;624;p27"/>
          <p:cNvSpPr/>
          <p:nvPr/>
        </p:nvSpPr>
        <p:spPr>
          <a:xfrm>
            <a:off x="1592048" y="4041776"/>
            <a:ext cx="7420190"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a:t>
            </a:r>
            <a:r>
              <a:rPr lang="cs-CZ" sz="2000" b="1" i="0" u="none" strike="noStrike" cap="none">
                <a:solidFill>
                  <a:schemeClr val="dk1"/>
                </a:solidFill>
                <a:latin typeface="Arial"/>
                <a:ea typeface="Arial"/>
                <a:cs typeface="Arial"/>
                <a:sym typeface="Arial"/>
              </a:rPr>
              <a:t>nespotřebovává žádnou energii.</a:t>
            </a:r>
            <a:endParaRPr sz="2000" b="1" i="0" u="none" strike="noStrike" cap="none">
              <a:solidFill>
                <a:schemeClr val="dk1"/>
              </a:solidFill>
              <a:latin typeface="Arial"/>
              <a:ea typeface="Arial"/>
              <a:cs typeface="Arial"/>
              <a:sym typeface="Arial"/>
            </a:endParaRPr>
          </a:p>
        </p:txBody>
      </p:sp>
      <p:sp>
        <p:nvSpPr>
          <p:cNvPr id="625" name="Google Shape;625;p27"/>
          <p:cNvSpPr/>
          <p:nvPr/>
        </p:nvSpPr>
        <p:spPr>
          <a:xfrm>
            <a:off x="9228138"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626" name="Google Shape;626;p27"/>
          <p:cNvSpPr/>
          <p:nvPr/>
        </p:nvSpPr>
        <p:spPr>
          <a:xfrm>
            <a:off x="9264650"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627" name="Google Shape;627;p27"/>
          <p:cNvSpPr/>
          <p:nvPr/>
        </p:nvSpPr>
        <p:spPr>
          <a:xfrm>
            <a:off x="9264650"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628" name="Google Shape;628;p27"/>
          <p:cNvSpPr txBox="1"/>
          <p:nvPr/>
        </p:nvSpPr>
        <p:spPr>
          <a:xfrm>
            <a:off x="1962151" y="4858113"/>
            <a:ext cx="722947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dirty="0">
                <a:solidFill>
                  <a:srgbClr val="33CC33"/>
                </a:solidFill>
                <a:latin typeface="Times New Roman"/>
                <a:ea typeface="Times New Roman"/>
                <a:cs typeface="Times New Roman"/>
                <a:sym typeface="Times New Roman"/>
              </a:rPr>
              <a:t>Nabíječka v zásuvce, i když nic nenabíjí, stále žere energii. Vždy ji tedy vytahujte ze zásuvky.</a:t>
            </a:r>
            <a:endParaRPr sz="2000" b="1" i="0" u="none" strike="noStrike" cap="none" dirty="0">
              <a:solidFill>
                <a:srgbClr val="33CC33"/>
              </a:solidFill>
              <a:latin typeface="Times New Roman"/>
              <a:ea typeface="Times New Roman"/>
              <a:cs typeface="Times New Roman"/>
              <a:sym typeface="Times New Roman"/>
            </a:endParaRPr>
          </a:p>
        </p:txBody>
      </p:sp>
      <p:pic>
        <p:nvPicPr>
          <p:cNvPr id="629" name="Google Shape;629;p27"/>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630" name="Google Shape;630;p27"/>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631" name="Google Shape;631;p27"/>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632" name="Google Shape;632;p27"/>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633" name="Google Shape;633;p27"/>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634" name="Google Shape;634;p27"/>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635" name="Google Shape;635;p27"/>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636" name="Google Shape;636;p27">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5"/>
                                        </p:tgtEl>
                                        <p:attrNameLst>
                                          <p:attrName>style.visibility</p:attrName>
                                        </p:attrNameLst>
                                      </p:cBhvr>
                                      <p:to>
                                        <p:strVal val="visible"/>
                                      </p:to>
                                    </p:set>
                                    <p:animEffect transition="in" filter="fade">
                                      <p:cBhvr>
                                        <p:cTn id="7" dur="500"/>
                                        <p:tgtEl>
                                          <p:spTgt spid="625"/>
                                        </p:tgtEl>
                                      </p:cBhvr>
                                    </p:animEffect>
                                  </p:childTnLst>
                                </p:cTn>
                              </p:par>
                              <p:par>
                                <p:cTn id="8" presetID="10" presetClass="entr" presetSubtype="0" fill="hold" nodeType="withEffect">
                                  <p:stCondLst>
                                    <p:cond delay="0"/>
                                  </p:stCondLst>
                                  <p:childTnLst>
                                    <p:set>
                                      <p:cBhvr>
                                        <p:cTn id="9" dur="1" fill="hold">
                                          <p:stCondLst>
                                            <p:cond delay="0"/>
                                          </p:stCondLst>
                                        </p:cTn>
                                        <p:tgtEl>
                                          <p:spTgt spid="628"/>
                                        </p:tgtEl>
                                        <p:attrNameLst>
                                          <p:attrName>style.visibility</p:attrName>
                                        </p:attrNameLst>
                                      </p:cBhvr>
                                      <p:to>
                                        <p:strVal val="visible"/>
                                      </p:to>
                                    </p:set>
                                    <p:animEffect transition="in" filter="fade">
                                      <p:cBhvr>
                                        <p:cTn id="10" dur="500"/>
                                        <p:tgtEl>
                                          <p:spTgt spid="6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26"/>
                                        </p:tgtEl>
                                        <p:attrNameLst>
                                          <p:attrName>style.visibility</p:attrName>
                                        </p:attrNameLst>
                                      </p:cBhvr>
                                      <p:to>
                                        <p:strVal val="visible"/>
                                      </p:to>
                                    </p:set>
                                    <p:animEffect transition="in" filter="fade">
                                      <p:cBhvr>
                                        <p:cTn id="15" dur="500"/>
                                        <p:tgtEl>
                                          <p:spTgt spid="6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27"/>
                                        </p:tgtEl>
                                        <p:attrNameLst>
                                          <p:attrName>style.visibility</p:attrName>
                                        </p:attrNameLst>
                                      </p:cBhvr>
                                      <p:to>
                                        <p:strVal val="visible"/>
                                      </p:to>
                                    </p:set>
                                    <p:animEffect transition="in" filter="fade">
                                      <p:cBhvr>
                                        <p:cTn id="20"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body" idx="1"/>
          </p:nvPr>
        </p:nvSpPr>
        <p:spPr>
          <a:xfrm>
            <a:off x="1524000" y="549275"/>
            <a:ext cx="9144000" cy="719138"/>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rgbClr val="00B050"/>
              </a:buClr>
              <a:buSzPts val="2800"/>
              <a:buFont typeface="Arial"/>
              <a:buNone/>
            </a:pPr>
            <a:r>
              <a:rPr lang="cs-CZ" sz="2800" b="1">
                <a:solidFill>
                  <a:srgbClr val="00B050"/>
                </a:solidFill>
              </a:rPr>
              <a:t>Změny klimatu 1000</a:t>
            </a:r>
            <a:r>
              <a:rPr lang="cs-CZ" sz="2800" b="1"/>
              <a:t> </a:t>
            </a:r>
            <a:endParaRPr/>
          </a:p>
          <a:p>
            <a:pPr marL="342900" lvl="0" indent="-342900" algn="ctr" rtl="0">
              <a:lnSpc>
                <a:spcPct val="90000"/>
              </a:lnSpc>
              <a:spcBef>
                <a:spcPts val="560"/>
              </a:spcBef>
              <a:spcAft>
                <a:spcPts val="0"/>
              </a:spcAft>
              <a:buClr>
                <a:schemeClr val="dk1"/>
              </a:buClr>
              <a:buSzPts val="2800"/>
              <a:buFont typeface="Arial"/>
              <a:buNone/>
            </a:pPr>
            <a:r>
              <a:rPr lang="cs-CZ" sz="2800" b="1"/>
              <a:t>Klima je jen jiný název pro slovo:</a:t>
            </a:r>
            <a:endParaRPr sz="2800" b="1" baseline="-25000"/>
          </a:p>
        </p:txBody>
      </p:sp>
      <p:sp>
        <p:nvSpPr>
          <p:cNvPr id="138" name="Google Shape;138;p3"/>
          <p:cNvSpPr/>
          <p:nvPr/>
        </p:nvSpPr>
        <p:spPr>
          <a:xfrm>
            <a:off x="3216276" y="2239963"/>
            <a:ext cx="575786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ovzduší</a:t>
            </a:r>
            <a:endParaRPr sz="2400" b="1" i="0" u="none" strike="noStrike" cap="none">
              <a:solidFill>
                <a:schemeClr val="dk1"/>
              </a:solidFill>
              <a:latin typeface="Arial"/>
              <a:ea typeface="Arial"/>
              <a:cs typeface="Arial"/>
              <a:sym typeface="Arial"/>
            </a:endParaRPr>
          </a:p>
        </p:txBody>
      </p:sp>
      <p:sp>
        <p:nvSpPr>
          <p:cNvPr id="139" name="Google Shape;139;p3"/>
          <p:cNvSpPr/>
          <p:nvPr/>
        </p:nvSpPr>
        <p:spPr>
          <a:xfrm>
            <a:off x="3216276" y="3140076"/>
            <a:ext cx="575786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planeta</a:t>
            </a:r>
            <a:endParaRPr sz="2400" b="1" i="0" u="none" strike="noStrike" cap="none">
              <a:solidFill>
                <a:schemeClr val="dk1"/>
              </a:solidFill>
              <a:latin typeface="Arial"/>
              <a:ea typeface="Arial"/>
              <a:cs typeface="Arial"/>
              <a:sym typeface="Arial"/>
            </a:endParaRPr>
          </a:p>
        </p:txBody>
      </p:sp>
      <p:sp>
        <p:nvSpPr>
          <p:cNvPr id="140" name="Google Shape;140;p3"/>
          <p:cNvSpPr/>
          <p:nvPr/>
        </p:nvSpPr>
        <p:spPr>
          <a:xfrm>
            <a:off x="3216275" y="4041776"/>
            <a:ext cx="5765800"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podnebí</a:t>
            </a:r>
            <a:endParaRPr sz="2400" b="1" i="0" u="none" strike="noStrike" cap="none">
              <a:solidFill>
                <a:schemeClr val="dk1"/>
              </a:solidFill>
              <a:latin typeface="Arial"/>
              <a:ea typeface="Arial"/>
              <a:cs typeface="Arial"/>
              <a:sym typeface="Arial"/>
            </a:endParaRPr>
          </a:p>
        </p:txBody>
      </p:sp>
      <p:sp>
        <p:nvSpPr>
          <p:cNvPr id="141" name="Google Shape;141;p3"/>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42" name="Google Shape;142;p3"/>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43" name="Google Shape;143;p3"/>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44" name="Google Shape;144;p3">
            <a:hlinkClick r:id="rId3"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
        <p:nvSpPr>
          <p:cNvPr id="145" name="Google Shape;145;p3"/>
          <p:cNvSpPr txBox="1"/>
          <p:nvPr/>
        </p:nvSpPr>
        <p:spPr>
          <a:xfrm>
            <a:off x="3105410" y="4928721"/>
            <a:ext cx="616950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a:solidFill>
                  <a:srgbClr val="33CC33"/>
                </a:solidFill>
                <a:latin typeface="Times New Roman"/>
                <a:ea typeface="Times New Roman"/>
                <a:cs typeface="Times New Roman"/>
                <a:sym typeface="Times New Roman"/>
              </a:rPr>
              <a:t>Klima a podnebí je jedno a to samé. </a:t>
            </a:r>
            <a:br>
              <a:rPr lang="cs-CZ" sz="2400" b="1" i="0" u="none" strike="noStrike" cap="none">
                <a:solidFill>
                  <a:srgbClr val="33CC33"/>
                </a:solidFill>
                <a:latin typeface="Times New Roman"/>
                <a:ea typeface="Times New Roman"/>
                <a:cs typeface="Times New Roman"/>
                <a:sym typeface="Times New Roman"/>
              </a:rPr>
            </a:br>
            <a:r>
              <a:rPr lang="cs-CZ" sz="2400" b="1" i="0" u="none" strike="noStrike" cap="none">
                <a:solidFill>
                  <a:srgbClr val="33CC33"/>
                </a:solidFill>
                <a:latin typeface="Times New Roman"/>
                <a:ea typeface="Times New Roman"/>
                <a:cs typeface="Times New Roman"/>
                <a:sym typeface="Times New Roman"/>
              </a:rPr>
              <a:t>Dá se tedy i říci, že probíhají změny podnebí.</a:t>
            </a:r>
            <a:endParaRPr sz="2400" b="1" i="0" u="none" strike="noStrike" cap="none">
              <a:solidFill>
                <a:srgbClr val="33CC33"/>
              </a:solidFill>
              <a:latin typeface="Times New Roman"/>
              <a:ea typeface="Times New Roman"/>
              <a:cs typeface="Times New Roman"/>
              <a:sym typeface="Times New Roman"/>
            </a:endParaRPr>
          </a:p>
        </p:txBody>
      </p:sp>
      <p:pic>
        <p:nvPicPr>
          <p:cNvPr id="146" name="Google Shape;146;p3"/>
          <p:cNvPicPr preferRelativeResize="0"/>
          <p:nvPr/>
        </p:nvPicPr>
        <p:blipFill rotWithShape="1">
          <a:blip r:embed="rId4">
            <a:alphaModFix/>
          </a:blip>
          <a:srcRect/>
          <a:stretch/>
        </p:blipFill>
        <p:spPr>
          <a:xfrm>
            <a:off x="335360" y="5733256"/>
            <a:ext cx="756084" cy="789163"/>
          </a:xfrm>
          <a:prstGeom prst="rect">
            <a:avLst/>
          </a:prstGeom>
          <a:noFill/>
          <a:ln>
            <a:noFill/>
          </a:ln>
        </p:spPr>
      </p:pic>
      <p:pic>
        <p:nvPicPr>
          <p:cNvPr id="147" name="Google Shape;147;p3"/>
          <p:cNvPicPr preferRelativeResize="0"/>
          <p:nvPr/>
        </p:nvPicPr>
        <p:blipFill rotWithShape="1">
          <a:blip r:embed="rId5">
            <a:alphaModFix/>
          </a:blip>
          <a:srcRect/>
          <a:stretch/>
        </p:blipFill>
        <p:spPr>
          <a:xfrm>
            <a:off x="10056440" y="5877272"/>
            <a:ext cx="1821734" cy="677289"/>
          </a:xfrm>
          <a:prstGeom prst="rect">
            <a:avLst/>
          </a:prstGeom>
          <a:noFill/>
          <a:ln>
            <a:noFill/>
          </a:ln>
        </p:spPr>
      </p:pic>
      <p:pic>
        <p:nvPicPr>
          <p:cNvPr id="148" name="Google Shape;148;p3"/>
          <p:cNvPicPr preferRelativeResize="0"/>
          <p:nvPr/>
        </p:nvPicPr>
        <p:blipFill rotWithShape="1">
          <a:blip r:embed="rId6">
            <a:alphaModFix/>
          </a:blip>
          <a:srcRect/>
          <a:stretch/>
        </p:blipFill>
        <p:spPr>
          <a:xfrm rot="4107361">
            <a:off x="26399" y="436759"/>
            <a:ext cx="1173665" cy="1870770"/>
          </a:xfrm>
          <a:prstGeom prst="rect">
            <a:avLst/>
          </a:prstGeom>
          <a:noFill/>
          <a:ln>
            <a:noFill/>
          </a:ln>
        </p:spPr>
      </p:pic>
      <p:pic>
        <p:nvPicPr>
          <p:cNvPr id="149" name="Google Shape;149;p3"/>
          <p:cNvPicPr preferRelativeResize="0"/>
          <p:nvPr/>
        </p:nvPicPr>
        <p:blipFill rotWithShape="1">
          <a:blip r:embed="rId7">
            <a:alphaModFix/>
          </a:blip>
          <a:srcRect/>
          <a:stretch/>
        </p:blipFill>
        <p:spPr>
          <a:xfrm rot="-782508">
            <a:off x="121812" y="72189"/>
            <a:ext cx="1038188" cy="1198271"/>
          </a:xfrm>
          <a:prstGeom prst="rect">
            <a:avLst/>
          </a:prstGeom>
          <a:noFill/>
          <a:ln>
            <a:noFill/>
          </a:ln>
        </p:spPr>
      </p:pic>
      <p:pic>
        <p:nvPicPr>
          <p:cNvPr id="150" name="Google Shape;150;p3"/>
          <p:cNvPicPr preferRelativeResize="0"/>
          <p:nvPr/>
        </p:nvPicPr>
        <p:blipFill rotWithShape="1">
          <a:blip r:embed="rId8">
            <a:alphaModFix/>
          </a:blip>
          <a:srcRect/>
          <a:stretch/>
        </p:blipFill>
        <p:spPr>
          <a:xfrm>
            <a:off x="10620077" y="2261466"/>
            <a:ext cx="1130611" cy="1256460"/>
          </a:xfrm>
          <a:prstGeom prst="rect">
            <a:avLst/>
          </a:prstGeom>
          <a:noFill/>
          <a:ln>
            <a:noFill/>
          </a:ln>
        </p:spPr>
      </p:pic>
      <p:pic>
        <p:nvPicPr>
          <p:cNvPr id="151" name="Google Shape;151;p3"/>
          <p:cNvPicPr preferRelativeResize="0"/>
          <p:nvPr/>
        </p:nvPicPr>
        <p:blipFill rotWithShape="1">
          <a:blip r:embed="rId9">
            <a:alphaModFix/>
          </a:blip>
          <a:srcRect/>
          <a:stretch/>
        </p:blipFill>
        <p:spPr>
          <a:xfrm rot="-1539397">
            <a:off x="11469731" y="3220034"/>
            <a:ext cx="922208" cy="1643485"/>
          </a:xfrm>
          <a:prstGeom prst="rect">
            <a:avLst/>
          </a:prstGeom>
          <a:noFill/>
          <a:ln>
            <a:noFill/>
          </a:ln>
        </p:spPr>
      </p:pic>
      <p:pic>
        <p:nvPicPr>
          <p:cNvPr id="152" name="Google Shape;152;p3"/>
          <p:cNvPicPr preferRelativeResize="0"/>
          <p:nvPr/>
        </p:nvPicPr>
        <p:blipFill rotWithShape="1">
          <a:blip r:embed="rId10">
            <a:alphaModFix/>
          </a:blip>
          <a:srcRect/>
          <a:stretch/>
        </p:blipFill>
        <p:spPr>
          <a:xfrm>
            <a:off x="10813816" y="4054165"/>
            <a:ext cx="691163" cy="7177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childTnLst>
                                </p:cTn>
                              </p:par>
                              <p:par>
                                <p:cTn id="18" presetID="10" presetClass="entr" presetSubtype="0" fill="hold" nodeType="with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body" idx="1"/>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533400" lvl="0" indent="-533400" algn="ctr" rtl="0">
              <a:spcBef>
                <a:spcPts val="0"/>
              </a:spcBef>
              <a:spcAft>
                <a:spcPts val="0"/>
              </a:spcAft>
              <a:buClr>
                <a:srgbClr val="00B050"/>
              </a:buClr>
              <a:buSzPts val="2800"/>
              <a:buFont typeface="Arial"/>
              <a:buNone/>
            </a:pPr>
            <a:r>
              <a:rPr lang="cs-CZ" sz="2800" b="1">
                <a:solidFill>
                  <a:srgbClr val="00B050"/>
                </a:solidFill>
              </a:rPr>
              <a:t>Změny klimatu 2000 </a:t>
            </a:r>
            <a:endParaRPr sz="2800" b="1">
              <a:solidFill>
                <a:srgbClr val="00B050"/>
              </a:solidFill>
            </a:endParaRPr>
          </a:p>
          <a:p>
            <a:pPr marL="533400" lvl="0" indent="-533400" algn="ctr" rtl="0">
              <a:spcBef>
                <a:spcPts val="560"/>
              </a:spcBef>
              <a:spcAft>
                <a:spcPts val="0"/>
              </a:spcAft>
              <a:buClr>
                <a:schemeClr val="dk1"/>
              </a:buClr>
              <a:buSzPts val="2800"/>
              <a:buFont typeface="Arial"/>
              <a:buNone/>
            </a:pPr>
            <a:r>
              <a:rPr lang="cs-CZ" sz="2800" b="1"/>
              <a:t>Klima se projevuje na konkrétních</a:t>
            </a:r>
            <a:endParaRPr/>
          </a:p>
          <a:p>
            <a:pPr marL="533400" lvl="0" indent="-533400" algn="ctr" rtl="0">
              <a:spcBef>
                <a:spcPts val="560"/>
              </a:spcBef>
              <a:spcAft>
                <a:spcPts val="0"/>
              </a:spcAft>
              <a:buClr>
                <a:schemeClr val="dk1"/>
              </a:buClr>
              <a:buSzPts val="2800"/>
              <a:buFont typeface="Arial"/>
              <a:buNone/>
            </a:pPr>
            <a:r>
              <a:rPr lang="cs-CZ" sz="2800" b="1"/>
              <a:t>místech planety ve formě:</a:t>
            </a:r>
            <a:endParaRPr sz="2800" b="1"/>
          </a:p>
        </p:txBody>
      </p:sp>
      <p:sp>
        <p:nvSpPr>
          <p:cNvPr id="159" name="Google Shape;159;p4"/>
          <p:cNvSpPr/>
          <p:nvPr/>
        </p:nvSpPr>
        <p:spPr>
          <a:xfrm>
            <a:off x="2567608" y="2239963"/>
            <a:ext cx="6406531"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sucha  </a:t>
            </a:r>
            <a:endParaRPr sz="2400" b="1" i="0" u="none" strike="noStrike" cap="none">
              <a:solidFill>
                <a:schemeClr val="dk1"/>
              </a:solidFill>
              <a:latin typeface="Arial"/>
              <a:ea typeface="Arial"/>
              <a:cs typeface="Arial"/>
              <a:sym typeface="Arial"/>
            </a:endParaRPr>
          </a:p>
        </p:txBody>
      </p:sp>
      <p:sp>
        <p:nvSpPr>
          <p:cNvPr id="160" name="Google Shape;160;p4"/>
          <p:cNvSpPr/>
          <p:nvPr/>
        </p:nvSpPr>
        <p:spPr>
          <a:xfrm>
            <a:off x="2567608" y="3140076"/>
            <a:ext cx="640653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počasí (deště, sněžení, větru...)</a:t>
            </a:r>
            <a:endParaRPr sz="2400" b="1" i="0" u="none" strike="noStrike" cap="none">
              <a:solidFill>
                <a:schemeClr val="dk1"/>
              </a:solidFill>
              <a:latin typeface="Arial"/>
              <a:ea typeface="Arial"/>
              <a:cs typeface="Arial"/>
              <a:sym typeface="Arial"/>
            </a:endParaRPr>
          </a:p>
        </p:txBody>
      </p:sp>
      <p:sp>
        <p:nvSpPr>
          <p:cNvPr id="161" name="Google Shape;161;p4"/>
          <p:cNvSpPr/>
          <p:nvPr/>
        </p:nvSpPr>
        <p:spPr>
          <a:xfrm>
            <a:off x="2566713" y="4041776"/>
            <a:ext cx="6415362"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většího výskytu zvířat</a:t>
            </a:r>
            <a:endParaRPr sz="2400" b="1" i="0" u="none" strike="noStrike" cap="none">
              <a:solidFill>
                <a:schemeClr val="dk1"/>
              </a:solidFill>
              <a:latin typeface="Arial"/>
              <a:ea typeface="Arial"/>
              <a:cs typeface="Arial"/>
              <a:sym typeface="Arial"/>
            </a:endParaRPr>
          </a:p>
        </p:txBody>
      </p:sp>
      <p:sp>
        <p:nvSpPr>
          <p:cNvPr id="162" name="Google Shape;162;p4"/>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63" name="Google Shape;163;p4"/>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64" name="Google Shape;164;p4"/>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65" name="Google Shape;165;p4"/>
          <p:cNvSpPr txBox="1"/>
          <p:nvPr/>
        </p:nvSpPr>
        <p:spPr>
          <a:xfrm>
            <a:off x="2260704" y="4788535"/>
            <a:ext cx="6985671"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i="0" u="none" strike="noStrike" cap="none" dirty="0">
                <a:solidFill>
                  <a:srgbClr val="33CC33"/>
                </a:solidFill>
                <a:latin typeface="Times New Roman"/>
                <a:ea typeface="Times New Roman"/>
                <a:cs typeface="Times New Roman"/>
                <a:sym typeface="Times New Roman"/>
              </a:rPr>
              <a:t>Klima je dlouhodobé a tvoří ho různé veličiny, jako je teplota, vlhkost, tlak vzduchu, a také vítr, srážky, množství částic </a:t>
            </a:r>
            <a:br>
              <a:rPr lang="cs-CZ" sz="1800" b="1" i="0" u="none" strike="noStrike" cap="none" dirty="0">
                <a:solidFill>
                  <a:srgbClr val="33CC33"/>
                </a:solidFill>
                <a:latin typeface="Times New Roman"/>
                <a:ea typeface="Times New Roman"/>
                <a:cs typeface="Times New Roman"/>
                <a:sym typeface="Times New Roman"/>
              </a:rPr>
            </a:br>
            <a:r>
              <a:rPr lang="cs-CZ" sz="1800" b="1" i="0" u="none" strike="noStrike" cap="none" dirty="0">
                <a:solidFill>
                  <a:srgbClr val="33CC33"/>
                </a:solidFill>
                <a:latin typeface="Times New Roman"/>
                <a:ea typeface="Times New Roman"/>
                <a:cs typeface="Times New Roman"/>
                <a:sym typeface="Times New Roman"/>
              </a:rPr>
              <a:t>atd. v dané oblasti. Jejich množství a změny pak ovlivňují počasí na daném místě.</a:t>
            </a:r>
            <a:endParaRPr sz="1800" b="1" i="0" u="none" strike="noStrike" cap="none" dirty="0">
              <a:solidFill>
                <a:srgbClr val="33CC33"/>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i="0" u="none" strike="noStrike" cap="none" dirty="0">
              <a:solidFill>
                <a:srgbClr val="33CC33"/>
              </a:solidFill>
              <a:latin typeface="Times New Roman"/>
              <a:ea typeface="Times New Roman"/>
              <a:cs typeface="Times New Roman"/>
              <a:sym typeface="Times New Roman"/>
            </a:endParaRPr>
          </a:p>
        </p:txBody>
      </p:sp>
      <p:pic>
        <p:nvPicPr>
          <p:cNvPr id="166" name="Google Shape;166;p4"/>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167" name="Google Shape;167;p4"/>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168" name="Google Shape;168;p4"/>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169" name="Google Shape;169;p4"/>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170" name="Google Shape;170;p4"/>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171" name="Google Shape;171;p4"/>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172" name="Google Shape;172;p4"/>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173" name="Google Shape;173;p4">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par>
                                <p:cTn id="13" presetID="10" presetClass="entr" presetSubtype="0"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500"/>
                                        <p:tgtEl>
                                          <p:spTgt spid="1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fade">
                                      <p:cBhvr>
                                        <p:cTn id="20"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p:nvPr/>
        </p:nvSpPr>
        <p:spPr>
          <a:xfrm>
            <a:off x="1955800" y="547689"/>
            <a:ext cx="8229600" cy="1081087"/>
          </a:xfrm>
          <a:prstGeom prst="rect">
            <a:avLst/>
          </a:prstGeom>
          <a:noFill/>
          <a:ln>
            <a:noFill/>
          </a:ln>
        </p:spPr>
        <p:txBody>
          <a:bodyPr spcFirstLastPara="1" wrap="square" lIns="91425" tIns="45700" rIns="91425" bIns="45700" anchor="t" anchorCtr="0">
            <a:noAutofit/>
          </a:bodyPr>
          <a:lstStyle/>
          <a:p>
            <a:pPr marL="660400" marR="0" lvl="0" indent="-660400" algn="ctr" rtl="0">
              <a:lnSpc>
                <a:spcPct val="90000"/>
              </a:lnSpc>
              <a:spcBef>
                <a:spcPts val="0"/>
              </a:spcBef>
              <a:spcAft>
                <a:spcPts val="0"/>
              </a:spcAft>
              <a:buClr>
                <a:srgbClr val="00B050"/>
              </a:buClr>
              <a:buSzPts val="2800"/>
              <a:buFont typeface="Arial"/>
              <a:buNone/>
            </a:pPr>
            <a:r>
              <a:rPr lang="cs-CZ" sz="2800" b="1" i="0" u="none" strike="noStrike" cap="none">
                <a:solidFill>
                  <a:srgbClr val="00B050"/>
                </a:solidFill>
                <a:latin typeface="Arial"/>
                <a:ea typeface="Arial"/>
                <a:cs typeface="Arial"/>
                <a:sym typeface="Arial"/>
              </a:rPr>
              <a:t>Změny klimatu  3000 </a:t>
            </a:r>
            <a:endParaRPr sz="2800" b="1" i="0" u="none" strike="noStrike" cap="none">
              <a:solidFill>
                <a:srgbClr val="00B050"/>
              </a:solidFill>
              <a:latin typeface="Arial"/>
              <a:ea typeface="Arial"/>
              <a:cs typeface="Arial"/>
              <a:sym typeface="Arial"/>
            </a:endParaRPr>
          </a:p>
          <a:p>
            <a:pPr marL="660400" marR="0" lvl="0" indent="-660400" algn="ctr" rtl="0">
              <a:spcBef>
                <a:spcPts val="560"/>
              </a:spcBef>
              <a:spcAft>
                <a:spcPts val="0"/>
              </a:spcAft>
              <a:buNone/>
            </a:pPr>
            <a:r>
              <a:rPr lang="cs-CZ" sz="2800" b="1" i="0" u="none" strike="noStrike" cap="none">
                <a:solidFill>
                  <a:schemeClr val="dk1"/>
                </a:solidFill>
                <a:latin typeface="Arial"/>
                <a:ea typeface="Arial"/>
                <a:cs typeface="Arial"/>
                <a:sym typeface="Arial"/>
              </a:rPr>
              <a:t>Klima planety se mění, protože dochází:</a:t>
            </a:r>
            <a:endParaRPr sz="2800" b="1" i="0" u="none" strike="noStrike" cap="none">
              <a:solidFill>
                <a:schemeClr val="dk1"/>
              </a:solidFill>
              <a:latin typeface="Arial"/>
              <a:ea typeface="Arial"/>
              <a:cs typeface="Arial"/>
              <a:sym typeface="Arial"/>
            </a:endParaRPr>
          </a:p>
        </p:txBody>
      </p:sp>
      <p:sp>
        <p:nvSpPr>
          <p:cNvPr id="179" name="Google Shape;179;p5"/>
          <p:cNvSpPr/>
          <p:nvPr/>
        </p:nvSpPr>
        <p:spPr>
          <a:xfrm>
            <a:off x="3209926" y="2239963"/>
            <a:ext cx="575786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ke změně teploty oceánů</a:t>
            </a:r>
            <a:endParaRPr sz="2400" b="1" i="0" u="none" strike="noStrike" cap="none">
              <a:solidFill>
                <a:schemeClr val="dk1"/>
              </a:solidFill>
              <a:latin typeface="Arial"/>
              <a:ea typeface="Arial"/>
              <a:cs typeface="Arial"/>
              <a:sym typeface="Arial"/>
            </a:endParaRPr>
          </a:p>
        </p:txBody>
      </p:sp>
      <p:sp>
        <p:nvSpPr>
          <p:cNvPr id="180" name="Google Shape;180;p5"/>
          <p:cNvSpPr/>
          <p:nvPr/>
        </p:nvSpPr>
        <p:spPr>
          <a:xfrm>
            <a:off x="3209926" y="3140076"/>
            <a:ext cx="575786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k celkovému ochlazování planety</a:t>
            </a:r>
            <a:endParaRPr/>
          </a:p>
        </p:txBody>
      </p:sp>
      <p:sp>
        <p:nvSpPr>
          <p:cNvPr id="181" name="Google Shape;181;p5"/>
          <p:cNvSpPr/>
          <p:nvPr/>
        </p:nvSpPr>
        <p:spPr>
          <a:xfrm>
            <a:off x="3209925" y="4041776"/>
            <a:ext cx="5765800"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k celkovému oteplování planety</a:t>
            </a:r>
            <a:endParaRPr/>
          </a:p>
        </p:txBody>
      </p:sp>
      <p:sp>
        <p:nvSpPr>
          <p:cNvPr id="182" name="Google Shape;182;p5"/>
          <p:cNvSpPr/>
          <p:nvPr/>
        </p:nvSpPr>
        <p:spPr>
          <a:xfrm>
            <a:off x="919162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83" name="Google Shape;183;p5"/>
          <p:cNvSpPr/>
          <p:nvPr/>
        </p:nvSpPr>
        <p:spPr>
          <a:xfrm>
            <a:off x="922813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84" name="Google Shape;184;p5"/>
          <p:cNvSpPr/>
          <p:nvPr/>
        </p:nvSpPr>
        <p:spPr>
          <a:xfrm>
            <a:off x="922813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185" name="Google Shape;185;p5"/>
          <p:cNvSpPr txBox="1"/>
          <p:nvPr/>
        </p:nvSpPr>
        <p:spPr>
          <a:xfrm>
            <a:off x="2603612" y="4833156"/>
            <a:ext cx="734366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To, že se zvyšuje celková průměrná teplota planety</a:t>
            </a:r>
            <a:endParaRPr/>
          </a:p>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neznamená, že je všude tepleji. Změna teploty i o jeden stupeň má hlavní dopad na počasí v jednotlivých částech světa. Někde přestává pršet a jinde zuří sněhové bouře.</a:t>
            </a:r>
            <a:endParaRPr sz="2000" b="1" i="0" u="none" strike="noStrike" cap="none">
              <a:solidFill>
                <a:srgbClr val="33CC33"/>
              </a:solidFill>
              <a:latin typeface="Times New Roman"/>
              <a:ea typeface="Times New Roman"/>
              <a:cs typeface="Times New Roman"/>
              <a:sym typeface="Times New Roman"/>
            </a:endParaRPr>
          </a:p>
        </p:txBody>
      </p:sp>
      <p:pic>
        <p:nvPicPr>
          <p:cNvPr id="186" name="Google Shape;186;p5"/>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187" name="Google Shape;187;p5"/>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188" name="Google Shape;188;p5"/>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189" name="Google Shape;189;p5"/>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190" name="Google Shape;190;p5"/>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191" name="Google Shape;191;p5"/>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192" name="Google Shape;192;p5"/>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193" name="Google Shape;193;p5">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par>
                                <p:cTn id="18" presetID="10" presetClass="entr" presetSubtype="0" fill="hold" nodeType="with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body" idx="4294967295"/>
          </p:nvPr>
        </p:nvSpPr>
        <p:spPr>
          <a:xfrm>
            <a:off x="1774825" y="547689"/>
            <a:ext cx="8642350" cy="720725"/>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00B050"/>
              </a:buClr>
              <a:buSzPts val="2800"/>
              <a:buFont typeface="Arial"/>
              <a:buNone/>
            </a:pPr>
            <a:r>
              <a:rPr lang="cs-CZ" sz="2800" b="1">
                <a:solidFill>
                  <a:srgbClr val="00B050"/>
                </a:solidFill>
              </a:rPr>
              <a:t>Změny klimatu  4000 </a:t>
            </a:r>
            <a:endParaRPr/>
          </a:p>
          <a:p>
            <a:pPr marL="342900" lvl="0" indent="-342900" algn="ctr" rtl="0">
              <a:spcBef>
                <a:spcPts val="560"/>
              </a:spcBef>
              <a:spcAft>
                <a:spcPts val="0"/>
              </a:spcAft>
              <a:buClr>
                <a:schemeClr val="dk1"/>
              </a:buClr>
              <a:buSzPts val="2800"/>
              <a:buFont typeface="Arial"/>
              <a:buNone/>
            </a:pPr>
            <a:r>
              <a:rPr lang="cs-CZ" sz="2800" b="1"/>
              <a:t>Existují tzv. skleníkové plyny, které vytváří skleníkový efekt planety, tyto plyny jsou:</a:t>
            </a:r>
            <a:endParaRPr sz="2800" b="1"/>
          </a:p>
        </p:txBody>
      </p:sp>
      <p:sp>
        <p:nvSpPr>
          <p:cNvPr id="199" name="Google Shape;199;p6"/>
          <p:cNvSpPr/>
          <p:nvPr/>
        </p:nvSpPr>
        <p:spPr>
          <a:xfrm>
            <a:off x="2315580" y="2239963"/>
            <a:ext cx="6688721"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200" b="1" i="0" u="none" strike="noStrike" cap="none">
                <a:solidFill>
                  <a:schemeClr val="dk1"/>
                </a:solidFill>
                <a:latin typeface="Arial"/>
                <a:ea typeface="Arial"/>
                <a:cs typeface="Arial"/>
                <a:sym typeface="Arial"/>
              </a:rPr>
              <a:t>a) přirozené a potřebujeme je</a:t>
            </a:r>
            <a:endParaRPr sz="2200" b="1" i="0" u="none" strike="noStrike" cap="none">
              <a:solidFill>
                <a:schemeClr val="dk1"/>
              </a:solidFill>
              <a:latin typeface="Arial"/>
              <a:ea typeface="Arial"/>
              <a:cs typeface="Arial"/>
              <a:sym typeface="Arial"/>
            </a:endParaRPr>
          </a:p>
        </p:txBody>
      </p:sp>
      <p:sp>
        <p:nvSpPr>
          <p:cNvPr id="200" name="Google Shape;200;p6"/>
          <p:cNvSpPr/>
          <p:nvPr/>
        </p:nvSpPr>
        <p:spPr>
          <a:xfrm>
            <a:off x="2315580" y="3140076"/>
            <a:ext cx="6688721"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200" b="1" i="0" u="none" strike="noStrike" cap="none">
                <a:solidFill>
                  <a:schemeClr val="dk1"/>
                </a:solidFill>
                <a:latin typeface="Arial"/>
                <a:ea typeface="Arial"/>
                <a:cs typeface="Arial"/>
                <a:sym typeface="Arial"/>
              </a:rPr>
              <a:t>b) produkované jen člověkem a škodí planetě</a:t>
            </a:r>
            <a:endParaRPr sz="2200" b="1" i="0" u="none" strike="noStrike" cap="none">
              <a:solidFill>
                <a:schemeClr val="dk1"/>
              </a:solidFill>
              <a:latin typeface="Arial"/>
              <a:ea typeface="Arial"/>
              <a:cs typeface="Arial"/>
              <a:sym typeface="Arial"/>
            </a:endParaRPr>
          </a:p>
        </p:txBody>
      </p:sp>
      <p:sp>
        <p:nvSpPr>
          <p:cNvPr id="201" name="Google Shape;201;p6"/>
          <p:cNvSpPr/>
          <p:nvPr/>
        </p:nvSpPr>
        <p:spPr>
          <a:xfrm>
            <a:off x="2313235" y="4041776"/>
            <a:ext cx="669900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200" b="1" i="0" u="none" strike="noStrike" cap="none">
                <a:solidFill>
                  <a:schemeClr val="dk1"/>
                </a:solidFill>
                <a:latin typeface="Arial"/>
                <a:ea typeface="Arial"/>
                <a:cs typeface="Arial"/>
                <a:sym typeface="Arial"/>
              </a:rPr>
              <a:t>c) jsou jen ve sklenících na zahradách a neškodí</a:t>
            </a:r>
            <a:endParaRPr sz="2200" b="1" i="0" u="none" strike="noStrike" cap="none">
              <a:solidFill>
                <a:schemeClr val="dk1"/>
              </a:solidFill>
              <a:latin typeface="Arial"/>
              <a:ea typeface="Arial"/>
              <a:cs typeface="Arial"/>
              <a:sym typeface="Arial"/>
            </a:endParaRPr>
          </a:p>
        </p:txBody>
      </p:sp>
      <p:sp>
        <p:nvSpPr>
          <p:cNvPr id="202" name="Google Shape;202;p6"/>
          <p:cNvSpPr/>
          <p:nvPr/>
        </p:nvSpPr>
        <p:spPr>
          <a:xfrm>
            <a:off x="9228138"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03" name="Google Shape;203;p6"/>
          <p:cNvSpPr/>
          <p:nvPr/>
        </p:nvSpPr>
        <p:spPr>
          <a:xfrm>
            <a:off x="9264650"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04" name="Google Shape;204;p6"/>
          <p:cNvSpPr/>
          <p:nvPr/>
        </p:nvSpPr>
        <p:spPr>
          <a:xfrm>
            <a:off x="9264650"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05" name="Google Shape;205;p6"/>
          <p:cNvSpPr txBox="1"/>
          <p:nvPr/>
        </p:nvSpPr>
        <p:spPr>
          <a:xfrm>
            <a:off x="2603612" y="4869160"/>
            <a:ext cx="640068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33CC33"/>
                </a:solidFill>
                <a:latin typeface="Times New Roman"/>
                <a:ea typeface="Times New Roman"/>
                <a:cs typeface="Times New Roman"/>
                <a:sym typeface="Times New Roman"/>
              </a:rPr>
              <a:t>Bez skleníkových plynů by nemohl existovat život na naší planetě. Vždy tady byly a chránili naši planetu. Problém je, že jich teď lidstvo uměle produkuje mnohem víc. </a:t>
            </a:r>
            <a:br>
              <a:rPr lang="cs-CZ" sz="2000" b="1" i="0" u="none" strike="noStrike" cap="none">
                <a:solidFill>
                  <a:srgbClr val="33CC33"/>
                </a:solidFill>
                <a:latin typeface="Times New Roman"/>
                <a:ea typeface="Times New Roman"/>
                <a:cs typeface="Times New Roman"/>
                <a:sym typeface="Times New Roman"/>
              </a:rPr>
            </a:br>
            <a:r>
              <a:rPr lang="cs-CZ" sz="2000" b="1" i="0" u="none" strike="noStrike" cap="none">
                <a:solidFill>
                  <a:srgbClr val="33CC33"/>
                </a:solidFill>
                <a:latin typeface="Times New Roman"/>
                <a:ea typeface="Times New Roman"/>
                <a:cs typeface="Times New Roman"/>
                <a:sym typeface="Times New Roman"/>
              </a:rPr>
              <a:t>A tím dochází k oteplování planety.</a:t>
            </a:r>
            <a:endParaRPr sz="2000" b="1" i="0" u="none" strike="noStrike" cap="none">
              <a:solidFill>
                <a:srgbClr val="33CC33"/>
              </a:solidFill>
              <a:latin typeface="Times New Roman"/>
              <a:ea typeface="Times New Roman"/>
              <a:cs typeface="Times New Roman"/>
              <a:sym typeface="Times New Roman"/>
            </a:endParaRPr>
          </a:p>
        </p:txBody>
      </p:sp>
      <p:pic>
        <p:nvPicPr>
          <p:cNvPr id="206" name="Google Shape;206;p6"/>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207" name="Google Shape;207;p6"/>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208" name="Google Shape;208;p6"/>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209" name="Google Shape;209;p6"/>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210" name="Google Shape;210;p6"/>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211" name="Google Shape;211;p6"/>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212" name="Google Shape;212;p6"/>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213" name="Google Shape;213;p6">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500"/>
                                        <p:tgtEl>
                                          <p:spTgt spid="20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955800" y="547689"/>
            <a:ext cx="8229600" cy="1081087"/>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rgbClr val="00B050"/>
              </a:buClr>
              <a:buSzPts val="2800"/>
              <a:buFont typeface="Arial"/>
              <a:buNone/>
            </a:pPr>
            <a:r>
              <a:rPr lang="cs-CZ" sz="2800" b="1">
                <a:solidFill>
                  <a:srgbClr val="00B050"/>
                </a:solidFill>
              </a:rPr>
              <a:t>Změny klimatu  5000</a:t>
            </a:r>
            <a:r>
              <a:rPr lang="cs-CZ" sz="2800" b="1"/>
              <a:t> </a:t>
            </a:r>
            <a:endParaRPr/>
          </a:p>
          <a:p>
            <a:pPr marL="342900" lvl="0" indent="-342900" algn="ctr" rtl="0">
              <a:spcBef>
                <a:spcPts val="560"/>
              </a:spcBef>
              <a:spcAft>
                <a:spcPts val="0"/>
              </a:spcAft>
              <a:buClr>
                <a:schemeClr val="dk1"/>
              </a:buClr>
              <a:buSzPts val="2800"/>
              <a:buFont typeface="Arial"/>
              <a:buNone/>
            </a:pPr>
            <a:r>
              <a:rPr lang="cs-CZ" sz="2800" b="1"/>
              <a:t>Co dělá skleníkový efekt planety?</a:t>
            </a:r>
            <a:endParaRPr sz="2800" b="1"/>
          </a:p>
        </p:txBody>
      </p:sp>
      <p:sp>
        <p:nvSpPr>
          <p:cNvPr id="219" name="Google Shape;219;p7"/>
          <p:cNvSpPr/>
          <p:nvPr/>
        </p:nvSpPr>
        <p:spPr>
          <a:xfrm>
            <a:off x="2963652" y="2059198"/>
            <a:ext cx="6010487"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a) škodí naší planetě, protože ji zahřívá</a:t>
            </a:r>
            <a:endParaRPr sz="2000" b="1" i="0" u="none" strike="noStrike" cap="none">
              <a:solidFill>
                <a:schemeClr val="dk1"/>
              </a:solidFill>
              <a:latin typeface="Arial"/>
              <a:ea typeface="Arial"/>
              <a:cs typeface="Arial"/>
              <a:sym typeface="Arial"/>
            </a:endParaRPr>
          </a:p>
        </p:txBody>
      </p:sp>
      <p:sp>
        <p:nvSpPr>
          <p:cNvPr id="220" name="Google Shape;220;p7"/>
          <p:cNvSpPr/>
          <p:nvPr/>
        </p:nvSpPr>
        <p:spPr>
          <a:xfrm>
            <a:off x="2963652" y="2959311"/>
            <a:ext cx="6010487"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b) chrání naší planetu, bez něj by planeta zmrzla</a:t>
            </a:r>
            <a:endParaRPr sz="2000" b="1" i="0" u="none" strike="noStrike" cap="none">
              <a:solidFill>
                <a:schemeClr val="dk1"/>
              </a:solidFill>
              <a:latin typeface="Arial"/>
              <a:ea typeface="Arial"/>
              <a:cs typeface="Arial"/>
              <a:sym typeface="Arial"/>
            </a:endParaRPr>
          </a:p>
        </p:txBody>
      </p:sp>
      <p:sp>
        <p:nvSpPr>
          <p:cNvPr id="221" name="Google Shape;221;p7"/>
          <p:cNvSpPr/>
          <p:nvPr/>
        </p:nvSpPr>
        <p:spPr>
          <a:xfrm>
            <a:off x="2963303" y="3861011"/>
            <a:ext cx="6018772"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c) nic nedělá, je to vymyšlený název ekologů</a:t>
            </a:r>
            <a:endParaRPr sz="2000" b="1" i="0" u="none" strike="noStrike" cap="none">
              <a:solidFill>
                <a:schemeClr val="dk1"/>
              </a:solidFill>
              <a:latin typeface="Arial"/>
              <a:ea typeface="Arial"/>
              <a:cs typeface="Arial"/>
              <a:sym typeface="Arial"/>
            </a:endParaRPr>
          </a:p>
        </p:txBody>
      </p:sp>
      <p:sp>
        <p:nvSpPr>
          <p:cNvPr id="222" name="Google Shape;222;p7"/>
          <p:cNvSpPr/>
          <p:nvPr/>
        </p:nvSpPr>
        <p:spPr>
          <a:xfrm>
            <a:off x="9197975" y="195283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23" name="Google Shape;223;p7"/>
          <p:cNvSpPr/>
          <p:nvPr/>
        </p:nvSpPr>
        <p:spPr>
          <a:xfrm>
            <a:off x="9234488" y="285136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24" name="Google Shape;224;p7"/>
          <p:cNvSpPr/>
          <p:nvPr/>
        </p:nvSpPr>
        <p:spPr>
          <a:xfrm>
            <a:off x="9234488" y="3751474"/>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25" name="Google Shape;225;p7"/>
          <p:cNvSpPr txBox="1"/>
          <p:nvPr/>
        </p:nvSpPr>
        <p:spPr>
          <a:xfrm>
            <a:off x="2603612" y="4941890"/>
            <a:ext cx="698477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dirty="0">
                <a:solidFill>
                  <a:srgbClr val="33CC33"/>
                </a:solidFill>
                <a:latin typeface="Times New Roman"/>
                <a:ea typeface="Times New Roman"/>
                <a:cs typeface="Times New Roman"/>
                <a:sym typeface="Times New Roman"/>
              </a:rPr>
              <a:t>Skleníkový efekt chrání naši planetu před kosmickým zářením </a:t>
            </a:r>
            <a:br>
              <a:rPr lang="cs-CZ" sz="2000" b="1" i="0" u="none" strike="noStrike" cap="none" dirty="0">
                <a:solidFill>
                  <a:srgbClr val="33CC33"/>
                </a:solidFill>
                <a:latin typeface="Times New Roman"/>
                <a:ea typeface="Times New Roman"/>
                <a:cs typeface="Times New Roman"/>
                <a:sym typeface="Times New Roman"/>
              </a:rPr>
            </a:br>
            <a:r>
              <a:rPr lang="cs-CZ" sz="2000" b="1" i="0" u="none" strike="noStrike" cap="none" dirty="0">
                <a:solidFill>
                  <a:srgbClr val="33CC33"/>
                </a:solidFill>
                <a:latin typeface="Times New Roman"/>
                <a:ea typeface="Times New Roman"/>
                <a:cs typeface="Times New Roman"/>
                <a:sym typeface="Times New Roman"/>
              </a:rPr>
              <a:t>a hlavně na Zemi zadržuje sluneční záření. </a:t>
            </a:r>
            <a:br>
              <a:rPr lang="cs-CZ" sz="2000" b="1" i="0" u="none" strike="noStrike" cap="none" dirty="0">
                <a:solidFill>
                  <a:srgbClr val="33CC33"/>
                </a:solidFill>
                <a:latin typeface="Times New Roman"/>
                <a:ea typeface="Times New Roman"/>
                <a:cs typeface="Times New Roman"/>
                <a:sym typeface="Times New Roman"/>
              </a:rPr>
            </a:br>
            <a:r>
              <a:rPr lang="cs-CZ" sz="2000" b="1" i="0" u="none" strike="noStrike" cap="none" dirty="0">
                <a:solidFill>
                  <a:srgbClr val="33CC33"/>
                </a:solidFill>
                <a:latin typeface="Times New Roman"/>
                <a:ea typeface="Times New Roman"/>
                <a:cs typeface="Times New Roman"/>
                <a:sym typeface="Times New Roman"/>
              </a:rPr>
              <a:t>Bez něj by byla průměrná teplota na planetě -18 °C</a:t>
            </a:r>
            <a:endParaRPr sz="2000" b="1" i="0" u="none" strike="noStrike" cap="none" dirty="0">
              <a:solidFill>
                <a:srgbClr val="33CC33"/>
              </a:solidFill>
              <a:latin typeface="Times New Roman"/>
              <a:ea typeface="Times New Roman"/>
              <a:cs typeface="Times New Roman"/>
              <a:sym typeface="Times New Roman"/>
            </a:endParaRPr>
          </a:p>
        </p:txBody>
      </p:sp>
      <p:pic>
        <p:nvPicPr>
          <p:cNvPr id="226" name="Google Shape;226;p7"/>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227" name="Google Shape;227;p7"/>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228" name="Google Shape;228;p7"/>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229" name="Google Shape;229;p7"/>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230" name="Google Shape;230;p7"/>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231" name="Google Shape;231;p7"/>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232" name="Google Shape;232;p7"/>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233" name="Google Shape;233;p7">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par>
                                <p:cTn id="13" presetID="10" presetClass="entr" presetSubtype="0"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fade">
                                      <p:cBhvr>
                                        <p:cTn id="20"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a:solidFill>
                  <a:srgbClr val="FFCC00"/>
                </a:solidFill>
                <a:latin typeface="Arial"/>
                <a:ea typeface="Arial"/>
                <a:cs typeface="Arial"/>
                <a:sym typeface="Arial"/>
              </a:rPr>
              <a:t>Klima a člověk 1000</a:t>
            </a:r>
            <a:endParaRPr/>
          </a:p>
          <a:p>
            <a:pPr marL="342900" marR="0" lvl="0" indent="-342900" algn="ctr" rtl="0">
              <a:spcBef>
                <a:spcPts val="560"/>
              </a:spcBef>
              <a:spcAft>
                <a:spcPts val="0"/>
              </a:spcAft>
              <a:buNone/>
            </a:pPr>
            <a:r>
              <a:rPr lang="cs-CZ" sz="2800" b="1" i="0" u="none" strike="noStrike" cap="none">
                <a:solidFill>
                  <a:schemeClr val="dk1"/>
                </a:solidFill>
                <a:latin typeface="Arial"/>
                <a:ea typeface="Arial"/>
                <a:cs typeface="Arial"/>
                <a:sym typeface="Arial"/>
              </a:rPr>
              <a:t>Klimatické změny na naší planetě:</a:t>
            </a:r>
            <a:endParaRPr sz="2800" b="1" i="0" u="none" strike="noStrike" cap="none">
              <a:solidFill>
                <a:schemeClr val="dk1"/>
              </a:solidFill>
              <a:latin typeface="Arial"/>
              <a:ea typeface="Arial"/>
              <a:cs typeface="Arial"/>
              <a:sym typeface="Arial"/>
            </a:endParaRPr>
          </a:p>
        </p:txBody>
      </p:sp>
      <p:sp>
        <p:nvSpPr>
          <p:cNvPr id="240" name="Google Shape;240;p8"/>
          <p:cNvSpPr/>
          <p:nvPr/>
        </p:nvSpPr>
        <p:spPr>
          <a:xfrm>
            <a:off x="2135188" y="2239963"/>
            <a:ext cx="6869112"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a) neexistují, nic takového se neděje</a:t>
            </a:r>
            <a:endParaRPr sz="2400" b="1" i="0" u="none" strike="noStrike" cap="none">
              <a:solidFill>
                <a:schemeClr val="dk1"/>
              </a:solidFill>
              <a:latin typeface="Arial"/>
              <a:ea typeface="Arial"/>
              <a:cs typeface="Arial"/>
              <a:sym typeface="Arial"/>
            </a:endParaRPr>
          </a:p>
        </p:txBody>
      </p:sp>
      <p:sp>
        <p:nvSpPr>
          <p:cNvPr id="241" name="Google Shape;241;p8"/>
          <p:cNvSpPr/>
          <p:nvPr/>
        </p:nvSpPr>
        <p:spPr>
          <a:xfrm>
            <a:off x="2135188" y="3140076"/>
            <a:ext cx="6869112"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b) způsobuje činnost lidí</a:t>
            </a:r>
            <a:endParaRPr sz="2400" b="1" i="0" u="none" strike="noStrike" cap="none">
              <a:solidFill>
                <a:schemeClr val="dk1"/>
              </a:solidFill>
              <a:latin typeface="Arial"/>
              <a:ea typeface="Arial"/>
              <a:cs typeface="Arial"/>
              <a:sym typeface="Arial"/>
            </a:endParaRPr>
          </a:p>
        </p:txBody>
      </p:sp>
      <p:sp>
        <p:nvSpPr>
          <p:cNvPr id="242" name="Google Shape;242;p8"/>
          <p:cNvSpPr/>
          <p:nvPr/>
        </p:nvSpPr>
        <p:spPr>
          <a:xfrm>
            <a:off x="2133600" y="4041776"/>
            <a:ext cx="6878638"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400" b="1" i="0" u="none" strike="noStrike" cap="none">
                <a:solidFill>
                  <a:schemeClr val="dk1"/>
                </a:solidFill>
                <a:latin typeface="Arial"/>
                <a:ea typeface="Arial"/>
                <a:cs typeface="Arial"/>
                <a:sym typeface="Arial"/>
              </a:rPr>
              <a:t>c) způsobuje sama planeta svým vývojem</a:t>
            </a:r>
            <a:endParaRPr sz="2400" b="1" i="0" u="none" strike="noStrike" cap="none">
              <a:solidFill>
                <a:schemeClr val="dk1"/>
              </a:solidFill>
              <a:latin typeface="Arial"/>
              <a:ea typeface="Arial"/>
              <a:cs typeface="Arial"/>
              <a:sym typeface="Arial"/>
            </a:endParaRPr>
          </a:p>
        </p:txBody>
      </p:sp>
      <p:sp>
        <p:nvSpPr>
          <p:cNvPr id="243" name="Google Shape;243;p8"/>
          <p:cNvSpPr/>
          <p:nvPr/>
        </p:nvSpPr>
        <p:spPr>
          <a:xfrm>
            <a:off x="9228138"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44" name="Google Shape;244;p8"/>
          <p:cNvSpPr/>
          <p:nvPr/>
        </p:nvSpPr>
        <p:spPr>
          <a:xfrm>
            <a:off x="9264650"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45" name="Google Shape;245;p8"/>
          <p:cNvSpPr/>
          <p:nvPr/>
        </p:nvSpPr>
        <p:spPr>
          <a:xfrm>
            <a:off x="9264650"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46" name="Google Shape;246;p8"/>
          <p:cNvSpPr txBox="1"/>
          <p:nvPr/>
        </p:nvSpPr>
        <p:spPr>
          <a:xfrm>
            <a:off x="2133601" y="4797152"/>
            <a:ext cx="6870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dirty="0">
                <a:solidFill>
                  <a:srgbClr val="33CC33"/>
                </a:solidFill>
                <a:latin typeface="Times New Roman"/>
                <a:ea typeface="Times New Roman"/>
                <a:cs typeface="Times New Roman"/>
                <a:sym typeface="Times New Roman"/>
              </a:rPr>
              <a:t>Klimatické změny aktuálně způsobuje činnost člověka. Vědecky je prokázáno, že od doby, kdy lidstvo začalo využívat ve velkém továrny, spalování uhlí, auta a intenzivní zemědělství (velkochovy), tak se klima rychle zhoršuje.</a:t>
            </a:r>
            <a:endParaRPr sz="2000" b="1" i="0" u="none" strike="noStrike" cap="none" dirty="0">
              <a:solidFill>
                <a:srgbClr val="33CC33"/>
              </a:solidFill>
              <a:latin typeface="Times New Roman"/>
              <a:ea typeface="Times New Roman"/>
              <a:cs typeface="Times New Roman"/>
              <a:sym typeface="Times New Roman"/>
            </a:endParaRPr>
          </a:p>
        </p:txBody>
      </p:sp>
      <p:pic>
        <p:nvPicPr>
          <p:cNvPr id="247" name="Google Shape;247;p8"/>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248" name="Google Shape;248;p8"/>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249" name="Google Shape;249;p8"/>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250" name="Google Shape;250;p8"/>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251" name="Google Shape;251;p8"/>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252" name="Google Shape;252;p8"/>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253" name="Google Shape;253;p8"/>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254" name="Google Shape;254;p8">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par>
                                <p:cTn id="13" presetID="10" presetClass="entr" presetSubtype="0" fill="hold" nodeType="with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fade">
                                      <p:cBhvr>
                                        <p:cTn id="15" dur="500"/>
                                        <p:tgtEl>
                                          <p:spTgt spid="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5"/>
                                        </p:tgtEl>
                                        <p:attrNameLst>
                                          <p:attrName>style.visibility</p:attrName>
                                        </p:attrNameLst>
                                      </p:cBhvr>
                                      <p:to>
                                        <p:strVal val="visible"/>
                                      </p:to>
                                    </p:set>
                                    <p:animEffect transition="in" filter="fade">
                                      <p:cBhvr>
                                        <p:cTn id="20"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9"/>
          <p:cNvSpPr/>
          <p:nvPr/>
        </p:nvSpPr>
        <p:spPr>
          <a:xfrm>
            <a:off x="1884363" y="549276"/>
            <a:ext cx="8424862" cy="684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cs-CZ" sz="2800" b="1" i="0" u="none" strike="noStrike" cap="none" dirty="0">
                <a:solidFill>
                  <a:srgbClr val="FFCC00"/>
                </a:solidFill>
                <a:latin typeface="Arial"/>
                <a:ea typeface="Arial"/>
                <a:cs typeface="Arial"/>
                <a:sym typeface="Arial"/>
              </a:rPr>
              <a:t>Klima a člověk 2000</a:t>
            </a:r>
            <a:endParaRPr dirty="0"/>
          </a:p>
          <a:p>
            <a:pPr marL="342900" marR="0" lvl="0" indent="-342900" algn="ctr" rtl="0">
              <a:spcBef>
                <a:spcPts val="560"/>
              </a:spcBef>
              <a:spcAft>
                <a:spcPts val="0"/>
              </a:spcAft>
              <a:buNone/>
            </a:pPr>
            <a:r>
              <a:rPr lang="cs-CZ" sz="2800" b="1" i="0" u="none" strike="noStrike" cap="none" dirty="0">
                <a:solidFill>
                  <a:schemeClr val="dk1"/>
                </a:solidFill>
                <a:latin typeface="Arial"/>
                <a:ea typeface="Arial"/>
                <a:cs typeface="Arial"/>
                <a:sym typeface="Arial"/>
              </a:rPr>
              <a:t>V zemích jako je ČR má největší vliv na oteplování planety :</a:t>
            </a:r>
            <a:endParaRPr sz="2800" b="1" i="0" u="none" strike="noStrike" cap="none" dirty="0">
              <a:solidFill>
                <a:schemeClr val="dk1"/>
              </a:solidFill>
              <a:latin typeface="Arial"/>
              <a:ea typeface="Arial"/>
              <a:cs typeface="Arial"/>
              <a:sym typeface="Arial"/>
            </a:endParaRPr>
          </a:p>
        </p:txBody>
      </p:sp>
      <p:sp>
        <p:nvSpPr>
          <p:cNvPr id="260" name="Google Shape;260;p9"/>
          <p:cNvSpPr/>
          <p:nvPr/>
        </p:nvSpPr>
        <p:spPr>
          <a:xfrm>
            <a:off x="2099556" y="2239963"/>
            <a:ext cx="6874583" cy="576262"/>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dirty="0">
                <a:solidFill>
                  <a:schemeClr val="dk1"/>
                </a:solidFill>
                <a:latin typeface="Arial"/>
                <a:ea typeface="Arial"/>
                <a:cs typeface="Arial"/>
                <a:sym typeface="Arial"/>
              </a:rPr>
              <a:t>a) </a:t>
            </a:r>
            <a:r>
              <a:rPr lang="cs-CZ" sz="2000" b="1" dirty="0">
                <a:solidFill>
                  <a:schemeClr val="dk1"/>
                </a:solidFill>
              </a:rPr>
              <a:t>e</a:t>
            </a:r>
            <a:r>
              <a:rPr lang="cs-CZ" sz="2000" b="1" i="0" u="none" strike="noStrike" cap="none" dirty="0">
                <a:solidFill>
                  <a:schemeClr val="dk1"/>
                </a:solidFill>
                <a:latin typeface="Arial"/>
                <a:ea typeface="Arial"/>
                <a:cs typeface="Arial"/>
                <a:sym typeface="Arial"/>
              </a:rPr>
              <a:t>nergetika (</a:t>
            </a:r>
            <a:r>
              <a:rPr lang="cs-CZ" sz="2000" b="1" dirty="0">
                <a:solidFill>
                  <a:schemeClr val="dk1"/>
                </a:solidFill>
              </a:rPr>
              <a:t>výroba tepla a elektřiny spalováním uhlí, zemního plynu apod., zpracování ropy atd.)</a:t>
            </a:r>
            <a:endParaRPr sz="2000" b="1" i="0" u="none" strike="noStrike" cap="none" dirty="0">
              <a:solidFill>
                <a:schemeClr val="dk1"/>
              </a:solidFill>
              <a:latin typeface="Arial"/>
              <a:ea typeface="Arial"/>
              <a:cs typeface="Arial"/>
              <a:sym typeface="Arial"/>
            </a:endParaRPr>
          </a:p>
        </p:txBody>
      </p:sp>
      <p:sp>
        <p:nvSpPr>
          <p:cNvPr id="261" name="Google Shape;261;p9"/>
          <p:cNvSpPr/>
          <p:nvPr/>
        </p:nvSpPr>
        <p:spPr>
          <a:xfrm>
            <a:off x="2099556" y="3140076"/>
            <a:ext cx="6874583"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dirty="0">
                <a:solidFill>
                  <a:schemeClr val="dk1"/>
                </a:solidFill>
                <a:latin typeface="Arial"/>
                <a:ea typeface="Arial"/>
                <a:cs typeface="Arial"/>
                <a:sym typeface="Arial"/>
              </a:rPr>
              <a:t>b) výroba </a:t>
            </a:r>
            <a:r>
              <a:rPr lang="cs-CZ" sz="2000" b="1" dirty="0">
                <a:solidFill>
                  <a:schemeClr val="dk1"/>
                </a:solidFill>
              </a:rPr>
              <a:t>elektroniky (mobily, počítače…)</a:t>
            </a:r>
            <a:endParaRPr sz="2000" b="1" i="0" u="none" strike="noStrike" cap="none" dirty="0">
              <a:solidFill>
                <a:schemeClr val="dk1"/>
              </a:solidFill>
              <a:latin typeface="Arial"/>
              <a:ea typeface="Arial"/>
              <a:cs typeface="Arial"/>
              <a:sym typeface="Arial"/>
            </a:endParaRPr>
          </a:p>
        </p:txBody>
      </p:sp>
      <p:sp>
        <p:nvSpPr>
          <p:cNvPr id="262" name="Google Shape;262;p9"/>
          <p:cNvSpPr/>
          <p:nvPr/>
        </p:nvSpPr>
        <p:spPr>
          <a:xfrm>
            <a:off x="2098016" y="4041776"/>
            <a:ext cx="6884059" cy="576263"/>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2000" b="1" i="0" u="none" strike="noStrike" cap="none">
                <a:solidFill>
                  <a:schemeClr val="dk1"/>
                </a:solidFill>
                <a:latin typeface="Arial"/>
                <a:ea typeface="Arial"/>
                <a:cs typeface="Arial"/>
                <a:sym typeface="Arial"/>
              </a:rPr>
              <a:t>c) doprava (auta, lodě, letadla) </a:t>
            </a:r>
            <a:endParaRPr sz="2000" b="1" i="0" u="none" strike="noStrike" cap="none">
              <a:solidFill>
                <a:schemeClr val="dk1"/>
              </a:solidFill>
              <a:latin typeface="Arial"/>
              <a:ea typeface="Arial"/>
              <a:cs typeface="Arial"/>
              <a:sym typeface="Arial"/>
            </a:endParaRPr>
          </a:p>
        </p:txBody>
      </p:sp>
      <p:sp>
        <p:nvSpPr>
          <p:cNvPr id="263" name="Google Shape;263;p9"/>
          <p:cNvSpPr/>
          <p:nvPr/>
        </p:nvSpPr>
        <p:spPr>
          <a:xfrm>
            <a:off x="9197975" y="2133601"/>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64" name="Google Shape;264;p9"/>
          <p:cNvSpPr/>
          <p:nvPr/>
        </p:nvSpPr>
        <p:spPr>
          <a:xfrm>
            <a:off x="9234488" y="3032126"/>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65" name="Google Shape;265;p9"/>
          <p:cNvSpPr/>
          <p:nvPr/>
        </p:nvSpPr>
        <p:spPr>
          <a:xfrm>
            <a:off x="9234488" y="3932239"/>
            <a:ext cx="755650" cy="720725"/>
          </a:xfrm>
          <a:prstGeom prst="smileyFace">
            <a:avLst>
              <a:gd name="adj" fmla="val -4653"/>
            </a:avLst>
          </a:prstGeom>
          <a:gradFill>
            <a:gsLst>
              <a:gs pos="0">
                <a:srgbClr val="FFFFFF"/>
              </a:gs>
              <a:gs pos="50000">
                <a:srgbClr val="FFFF66">
                  <a:alpha val="0"/>
                </a:srgbClr>
              </a:gs>
              <a:gs pos="100000">
                <a:srgbClr val="FFFFFF"/>
              </a:gs>
            </a:gsLst>
            <a:lin ang="18900000" scaled="0"/>
          </a:gra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p:txBody>
      </p:sp>
      <p:sp>
        <p:nvSpPr>
          <p:cNvPr id="266" name="Google Shape;266;p9"/>
          <p:cNvSpPr txBox="1"/>
          <p:nvPr/>
        </p:nvSpPr>
        <p:spPr>
          <a:xfrm>
            <a:off x="2114976" y="4841786"/>
            <a:ext cx="6652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i="0" u="none" strike="noStrike" cap="none" dirty="0">
                <a:solidFill>
                  <a:srgbClr val="33CC33"/>
                </a:solidFill>
                <a:latin typeface="Times New Roman"/>
                <a:ea typeface="Times New Roman"/>
                <a:cs typeface="Times New Roman"/>
                <a:sym typeface="Times New Roman"/>
              </a:rPr>
              <a:t>Data pro ČR (2020): Energetika = 39 %</a:t>
            </a:r>
          </a:p>
          <a:p>
            <a:pPr algn="ctr"/>
            <a:r>
              <a:rPr lang="cs-CZ" sz="1800" b="1" dirty="0">
                <a:solidFill>
                  <a:srgbClr val="33CC33"/>
                </a:solidFill>
                <a:latin typeface="Times New Roman"/>
                <a:ea typeface="Times New Roman"/>
                <a:cs typeface="Times New Roman"/>
                <a:sym typeface="Times New Roman"/>
              </a:rPr>
              <a:t>Doprava = 16 %</a:t>
            </a:r>
            <a:endParaRPr sz="1800" b="1" dirty="0">
              <a:solidFill>
                <a:srgbClr val="33CC33"/>
              </a:solidFill>
              <a:latin typeface="Times New Roman"/>
              <a:ea typeface="Times New Roman"/>
              <a:cs typeface="Times New Roman"/>
            </a:endParaRPr>
          </a:p>
          <a:p>
            <a:pPr marL="0" marR="0" lvl="0" indent="0" algn="ctr" rtl="0">
              <a:spcBef>
                <a:spcPts val="0"/>
              </a:spcBef>
              <a:spcAft>
                <a:spcPts val="0"/>
              </a:spcAft>
              <a:buNone/>
            </a:pPr>
            <a:r>
              <a:rPr lang="cs-CZ" sz="1800" b="1" i="0" u="none" strike="noStrike" cap="none" dirty="0">
                <a:solidFill>
                  <a:srgbClr val="33CC33"/>
                </a:solidFill>
                <a:latin typeface="Times New Roman"/>
                <a:ea typeface="Times New Roman"/>
                <a:cs typeface="Times New Roman"/>
                <a:sym typeface="Times New Roman"/>
              </a:rPr>
              <a:t>Průmysl (výroba) = 13 %</a:t>
            </a:r>
          </a:p>
          <a:p>
            <a:pPr marL="0" marR="0" lvl="0" indent="0" algn="ctr" rtl="0">
              <a:spcBef>
                <a:spcPts val="0"/>
              </a:spcBef>
              <a:spcAft>
                <a:spcPts val="0"/>
              </a:spcAft>
              <a:buNone/>
            </a:pPr>
            <a:r>
              <a:rPr lang="cs-CZ" sz="1800" b="1" dirty="0">
                <a:solidFill>
                  <a:srgbClr val="33CC33"/>
                </a:solidFill>
                <a:latin typeface="Times New Roman"/>
                <a:cs typeface="Times New Roman"/>
                <a:sym typeface="Times New Roman"/>
              </a:rPr>
              <a:t>Domácnosti, zemědělství, instituce (ohřev vody, topení) = 11%</a:t>
            </a:r>
            <a:endParaRPr dirty="0"/>
          </a:p>
          <a:p>
            <a:pPr marL="0" marR="0" lvl="0" indent="0" algn="ctr" rtl="0">
              <a:spcBef>
                <a:spcPts val="0"/>
              </a:spcBef>
              <a:spcAft>
                <a:spcPts val="0"/>
              </a:spcAft>
              <a:buNone/>
            </a:pPr>
            <a:r>
              <a:rPr lang="cs-CZ" sz="1800" b="1" i="0" u="none" strike="noStrike" cap="none" dirty="0">
                <a:solidFill>
                  <a:srgbClr val="33CC33"/>
                </a:solidFill>
                <a:latin typeface="Times New Roman"/>
                <a:ea typeface="Times New Roman"/>
                <a:cs typeface="Times New Roman"/>
                <a:sym typeface="Times New Roman"/>
              </a:rPr>
              <a:t>Zemědělství (pěstování rostlin a chov zvířat) = </a:t>
            </a:r>
            <a:r>
              <a:rPr lang="cs-CZ" sz="1800" b="1" dirty="0">
                <a:solidFill>
                  <a:srgbClr val="33CC33"/>
                </a:solidFill>
                <a:latin typeface="Times New Roman"/>
                <a:ea typeface="Times New Roman"/>
                <a:cs typeface="Times New Roman"/>
                <a:sym typeface="Times New Roman"/>
              </a:rPr>
              <a:t>7</a:t>
            </a:r>
            <a:r>
              <a:rPr lang="cs-CZ" sz="1800" b="1" i="0" u="none" strike="noStrike" cap="none" dirty="0">
                <a:solidFill>
                  <a:srgbClr val="33CC33"/>
                </a:solidFill>
                <a:latin typeface="Times New Roman"/>
                <a:ea typeface="Times New Roman"/>
                <a:cs typeface="Times New Roman"/>
                <a:sym typeface="Times New Roman"/>
              </a:rPr>
              <a:t> %</a:t>
            </a:r>
            <a:endParaRPr dirty="0"/>
          </a:p>
        </p:txBody>
      </p:sp>
      <p:pic>
        <p:nvPicPr>
          <p:cNvPr id="267" name="Google Shape;267;p9"/>
          <p:cNvPicPr preferRelativeResize="0"/>
          <p:nvPr/>
        </p:nvPicPr>
        <p:blipFill rotWithShape="1">
          <a:blip r:embed="rId3">
            <a:alphaModFix/>
          </a:blip>
          <a:srcRect/>
          <a:stretch/>
        </p:blipFill>
        <p:spPr>
          <a:xfrm>
            <a:off x="335360" y="5733256"/>
            <a:ext cx="756084" cy="789163"/>
          </a:xfrm>
          <a:prstGeom prst="rect">
            <a:avLst/>
          </a:prstGeom>
          <a:noFill/>
          <a:ln>
            <a:noFill/>
          </a:ln>
        </p:spPr>
      </p:pic>
      <p:pic>
        <p:nvPicPr>
          <p:cNvPr id="268" name="Google Shape;268;p9"/>
          <p:cNvPicPr preferRelativeResize="0"/>
          <p:nvPr/>
        </p:nvPicPr>
        <p:blipFill rotWithShape="1">
          <a:blip r:embed="rId4">
            <a:alphaModFix/>
          </a:blip>
          <a:srcRect/>
          <a:stretch/>
        </p:blipFill>
        <p:spPr>
          <a:xfrm>
            <a:off x="10056440" y="5877272"/>
            <a:ext cx="1821734" cy="677289"/>
          </a:xfrm>
          <a:prstGeom prst="rect">
            <a:avLst/>
          </a:prstGeom>
          <a:noFill/>
          <a:ln>
            <a:noFill/>
          </a:ln>
        </p:spPr>
      </p:pic>
      <p:pic>
        <p:nvPicPr>
          <p:cNvPr id="269" name="Google Shape;269;p9"/>
          <p:cNvPicPr preferRelativeResize="0"/>
          <p:nvPr/>
        </p:nvPicPr>
        <p:blipFill rotWithShape="1">
          <a:blip r:embed="rId5">
            <a:alphaModFix/>
          </a:blip>
          <a:srcRect/>
          <a:stretch/>
        </p:blipFill>
        <p:spPr>
          <a:xfrm rot="4107361">
            <a:off x="26399" y="436759"/>
            <a:ext cx="1173665" cy="1870770"/>
          </a:xfrm>
          <a:prstGeom prst="rect">
            <a:avLst/>
          </a:prstGeom>
          <a:noFill/>
          <a:ln>
            <a:noFill/>
          </a:ln>
        </p:spPr>
      </p:pic>
      <p:pic>
        <p:nvPicPr>
          <p:cNvPr id="270" name="Google Shape;270;p9"/>
          <p:cNvPicPr preferRelativeResize="0"/>
          <p:nvPr/>
        </p:nvPicPr>
        <p:blipFill rotWithShape="1">
          <a:blip r:embed="rId6">
            <a:alphaModFix/>
          </a:blip>
          <a:srcRect/>
          <a:stretch/>
        </p:blipFill>
        <p:spPr>
          <a:xfrm rot="-782508">
            <a:off x="121812" y="72189"/>
            <a:ext cx="1038188" cy="1198271"/>
          </a:xfrm>
          <a:prstGeom prst="rect">
            <a:avLst/>
          </a:prstGeom>
          <a:noFill/>
          <a:ln>
            <a:noFill/>
          </a:ln>
        </p:spPr>
      </p:pic>
      <p:pic>
        <p:nvPicPr>
          <p:cNvPr id="271" name="Google Shape;271;p9"/>
          <p:cNvPicPr preferRelativeResize="0"/>
          <p:nvPr/>
        </p:nvPicPr>
        <p:blipFill rotWithShape="1">
          <a:blip r:embed="rId7">
            <a:alphaModFix/>
          </a:blip>
          <a:srcRect/>
          <a:stretch/>
        </p:blipFill>
        <p:spPr>
          <a:xfrm>
            <a:off x="10620077" y="2261466"/>
            <a:ext cx="1130611" cy="1256460"/>
          </a:xfrm>
          <a:prstGeom prst="rect">
            <a:avLst/>
          </a:prstGeom>
          <a:noFill/>
          <a:ln>
            <a:noFill/>
          </a:ln>
        </p:spPr>
      </p:pic>
      <p:pic>
        <p:nvPicPr>
          <p:cNvPr id="272" name="Google Shape;272;p9"/>
          <p:cNvPicPr preferRelativeResize="0"/>
          <p:nvPr/>
        </p:nvPicPr>
        <p:blipFill rotWithShape="1">
          <a:blip r:embed="rId8">
            <a:alphaModFix/>
          </a:blip>
          <a:srcRect/>
          <a:stretch/>
        </p:blipFill>
        <p:spPr>
          <a:xfrm rot="-1539397">
            <a:off x="11469731" y="3220034"/>
            <a:ext cx="922208" cy="1643485"/>
          </a:xfrm>
          <a:prstGeom prst="rect">
            <a:avLst/>
          </a:prstGeom>
          <a:noFill/>
          <a:ln>
            <a:noFill/>
          </a:ln>
        </p:spPr>
      </p:pic>
      <p:pic>
        <p:nvPicPr>
          <p:cNvPr id="273" name="Google Shape;273;p9"/>
          <p:cNvPicPr preferRelativeResize="0"/>
          <p:nvPr/>
        </p:nvPicPr>
        <p:blipFill rotWithShape="1">
          <a:blip r:embed="rId9">
            <a:alphaModFix/>
          </a:blip>
          <a:srcRect/>
          <a:stretch/>
        </p:blipFill>
        <p:spPr>
          <a:xfrm>
            <a:off x="10813816" y="4054165"/>
            <a:ext cx="691163" cy="717771"/>
          </a:xfrm>
          <a:prstGeom prst="rect">
            <a:avLst/>
          </a:prstGeom>
          <a:noFill/>
          <a:ln>
            <a:noFill/>
          </a:ln>
        </p:spPr>
      </p:pic>
      <p:sp>
        <p:nvSpPr>
          <p:cNvPr id="274" name="Google Shape;274;p9">
            <a:hlinkClick r:id="rId10" action="ppaction://hlinksldjump"/>
          </p:cNvPr>
          <p:cNvSpPr/>
          <p:nvPr/>
        </p:nvSpPr>
        <p:spPr>
          <a:xfrm>
            <a:off x="5087938" y="6265863"/>
            <a:ext cx="1979612" cy="366712"/>
          </a:xfrm>
          <a:custGeom>
            <a:avLst/>
            <a:gdLst/>
            <a:ahLst/>
            <a:cxnLst/>
            <a:rect l="l" t="t" r="r" b="b"/>
            <a:pathLst>
              <a:path w="120000" h="120000" extrusionOk="0">
                <a:moveTo>
                  <a:pt x="0" y="0"/>
                </a:moveTo>
                <a:lnTo>
                  <a:pt x="120000" y="0"/>
                </a:lnTo>
                <a:lnTo>
                  <a:pt x="120000" y="120000"/>
                </a:lnTo>
                <a:lnTo>
                  <a:pt x="0" y="120000"/>
                </a:lnTo>
                <a:close/>
              </a:path>
            </a:pathLst>
          </a:custGeom>
          <a:gradFill>
            <a:gsLst>
              <a:gs pos="0">
                <a:srgbClr val="FFFFFF"/>
              </a:gs>
              <a:gs pos="35000">
                <a:srgbClr val="FFFFFF"/>
              </a:gs>
              <a:gs pos="100000">
                <a:srgbClr val="323299"/>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dk1"/>
                </a:solidFill>
                <a:latin typeface="Arial"/>
                <a:ea typeface="Arial"/>
                <a:cs typeface="Arial"/>
                <a:sym typeface="Arial"/>
              </a:rPr>
              <a:t>Zpět na výběr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par>
                                <p:cTn id="8" presetID="10" presetClass="entr" presetSubtype="0"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500"/>
                                        <p:tgtEl>
                                          <p:spTgt spid="2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5"/>
                                        </p:tgtEl>
                                        <p:attrNameLst>
                                          <p:attrName>style.visibility</p:attrName>
                                        </p:attrNameLst>
                                      </p:cBhvr>
                                      <p:to>
                                        <p:strVal val="visible"/>
                                      </p:to>
                                    </p:set>
                                    <p:animEffect transition="in" filter="fade">
                                      <p:cBhvr>
                                        <p:cTn id="20"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1882</Words>
  <Application>Microsoft Office PowerPoint</Application>
  <PresentationFormat>Širokoúhlá obrazovka</PresentationFormat>
  <Paragraphs>222</Paragraphs>
  <Slides>27</Slides>
  <Notes>27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 Black</vt:lpstr>
      <vt:lpstr>Times New Roman</vt:lpstr>
      <vt:lpstr>Arial</vt:lpstr>
      <vt:lpstr>Calibri</vt:lpstr>
      <vt:lpstr>Výchozí návrh</vt:lpstr>
      <vt:lpstr>RISKUJ!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RISKUJ! </dc:title>
  <dc:creator>jan.smrcka@terezanet.cz</dc:creator>
  <cp:lastModifiedBy>Bára Semeráková</cp:lastModifiedBy>
  <cp:revision>5</cp:revision>
  <dcterms:created xsi:type="dcterms:W3CDTF">2006-04-06T19:38:29Z</dcterms:created>
  <dcterms:modified xsi:type="dcterms:W3CDTF">2023-06-14T13:58:47Z</dcterms:modified>
</cp:coreProperties>
</file>