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embeddedFontLst>
    <p:embeddedFont>
      <p:font typeface="Arial Black" panose="020B0A04020102020204" pitchFamily="34" charset="0"/>
      <p:regular r:id="rId30"/>
      <p:bold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h4PpgA9zWHB7RmV+BYr0LnkzI3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38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7" name="Google Shape;29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7" name="Google Shape;33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7" name="Google Shape;35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7" name="Google Shape;37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7" name="Google Shape;41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7" name="Google Shape;43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7" name="Google Shape;45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7" name="Google Shape;47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8" name="Google Shape;49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9" name="Google Shape;51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9" name="Google Shape;53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59" name="Google Shape;55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9" name="Google Shape;579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9" name="Google Shape;59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19" name="Google Shape;61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cs-CZ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6" name="Google Shape;19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6" name="Google Shape;2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/>
              <a:t>https://jindrichohradecky.denik.cz/energie/energie-uspora-rosendorfova-rozhovor-20220831.html</a:t>
            </a:r>
            <a:endParaRPr/>
          </a:p>
        </p:txBody>
      </p:sp>
      <p:sp>
        <p:nvSpPr>
          <p:cNvPr id="237" name="Google Shape;237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cs-CZ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7" name="Google Shape;25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8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3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8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9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3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3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0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1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1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2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4" name="Google Shape;34;p3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41" name="Google Shape;41;p3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4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0" name="Google Shape;50;p3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4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4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5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5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36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6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7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7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7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7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2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28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ww.youtube.com/watch?v=vBJwIZYn5Z0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5.xml"/><Relationship Id="rId18" Type="http://schemas.openxmlformats.org/officeDocument/2006/relationships/slide" Target="slide6.xml"/><Relationship Id="rId26" Type="http://schemas.openxmlformats.org/officeDocument/2006/relationships/slide" Target="slide22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23.xml"/><Relationship Id="rId12" Type="http://schemas.openxmlformats.org/officeDocument/2006/relationships/slide" Target="slide24.xml"/><Relationship Id="rId17" Type="http://schemas.openxmlformats.org/officeDocument/2006/relationships/slide" Target="slide25.xml"/><Relationship Id="rId25" Type="http://schemas.openxmlformats.org/officeDocument/2006/relationships/slide" Target="slide17.xml"/><Relationship Id="rId2" Type="http://schemas.openxmlformats.org/officeDocument/2006/relationships/notesSlide" Target="../notesSlides/notesSlide2.xml"/><Relationship Id="rId16" Type="http://schemas.openxmlformats.org/officeDocument/2006/relationships/slide" Target="slide20.xml"/><Relationship Id="rId20" Type="http://schemas.openxmlformats.org/officeDocument/2006/relationships/slide" Target="slide16.xml"/><Relationship Id="rId29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11" Type="http://schemas.openxmlformats.org/officeDocument/2006/relationships/slide" Target="slide19.xml"/><Relationship Id="rId24" Type="http://schemas.openxmlformats.org/officeDocument/2006/relationships/slide" Target="slide12.xml"/><Relationship Id="rId5" Type="http://schemas.openxmlformats.org/officeDocument/2006/relationships/slide" Target="slide13.xml"/><Relationship Id="rId15" Type="http://schemas.openxmlformats.org/officeDocument/2006/relationships/slide" Target="slide15.xml"/><Relationship Id="rId23" Type="http://schemas.openxmlformats.org/officeDocument/2006/relationships/slide" Target="slide7.xml"/><Relationship Id="rId28" Type="http://schemas.openxmlformats.org/officeDocument/2006/relationships/image" Target="../media/image7.png"/><Relationship Id="rId10" Type="http://schemas.openxmlformats.org/officeDocument/2006/relationships/slide" Target="slide14.xml"/><Relationship Id="rId19" Type="http://schemas.openxmlformats.org/officeDocument/2006/relationships/slide" Target="slide11.xml"/><Relationship Id="rId31" Type="http://schemas.openxmlformats.org/officeDocument/2006/relationships/image" Target="../media/image10.png"/><Relationship Id="rId4" Type="http://schemas.openxmlformats.org/officeDocument/2006/relationships/slide" Target="slide8.xml"/><Relationship Id="rId9" Type="http://schemas.openxmlformats.org/officeDocument/2006/relationships/slide" Target="slide9.xml"/><Relationship Id="rId14" Type="http://schemas.openxmlformats.org/officeDocument/2006/relationships/slide" Target="slide10.xml"/><Relationship Id="rId22" Type="http://schemas.openxmlformats.org/officeDocument/2006/relationships/slide" Target="slide26.xml"/><Relationship Id="rId27" Type="http://schemas.openxmlformats.org/officeDocument/2006/relationships/slide" Target="slide27.xml"/><Relationship Id="rId30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slide" Target="slide2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2.jpg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slide" Target="slide2.xml"/><Relationship Id="rId4" Type="http://schemas.openxmlformats.org/officeDocument/2006/relationships/image" Target="../media/image12.jp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298711">
            <a:off x="-318696" y="1621322"/>
            <a:ext cx="1907109" cy="30398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782508">
            <a:off x="787359" y="1862379"/>
            <a:ext cx="1704316" cy="1967113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299356" y="1376772"/>
            <a:ext cx="11557283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cs-CZ" sz="13800" b="1" u="sng">
                <a:solidFill>
                  <a:srgbClr val="44969F"/>
                </a:solidFill>
                <a:latin typeface="Arial Black"/>
                <a:ea typeface="Arial Black"/>
                <a:cs typeface="Arial Black"/>
                <a:sym typeface="Arial Black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RISKUJ!</a:t>
            </a:r>
            <a:br>
              <a:rPr lang="cs-CZ" sz="13800" b="1">
                <a:solidFill>
                  <a:srgbClr val="212167"/>
                </a:solidFill>
                <a:latin typeface="Arial"/>
                <a:ea typeface="Arial"/>
                <a:cs typeface="Arial"/>
                <a:sym typeface="Arial"/>
              </a:rPr>
            </a:br>
            <a:endParaRPr sz="7200" b="1">
              <a:solidFill>
                <a:srgbClr val="92D05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3426000" y="3214123"/>
            <a:ext cx="53400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cs-CZ" sz="5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Změny klimatu </a:t>
            </a:r>
            <a:br>
              <a:rPr lang="cs-CZ" sz="5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5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udržitelný život</a:t>
            </a:r>
            <a:endParaRPr sz="54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447004" y="5517232"/>
            <a:ext cx="972108" cy="1014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75096" y="5618718"/>
            <a:ext cx="2729116" cy="1014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flipH="1">
            <a:off x="1854039" y="3609020"/>
            <a:ext cx="1125639" cy="964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0"/>
          <p:cNvSpPr/>
          <p:nvPr/>
        </p:nvSpPr>
        <p:spPr>
          <a:xfrm>
            <a:off x="1523492" y="549276"/>
            <a:ext cx="9145016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Klima a člověk 3000</a:t>
            </a:r>
            <a:endParaRPr sz="2800" b="1" i="0" u="none" strike="noStrike" cap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Klima planety významně ovlivňuje </a:t>
            </a:r>
            <a:b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špatné zemědělství a to hlavně: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0"/>
          <p:cNvSpPr/>
          <p:nvPr/>
        </p:nvSpPr>
        <p:spPr>
          <a:xfrm>
            <a:off x="1814513" y="2420144"/>
            <a:ext cx="7815262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velkochovy zvířat na maso (hlavně krav, ovc</a:t>
            </a:r>
            <a:r>
              <a:rPr lang="cs-CZ" sz="2400" b="1">
                <a:solidFill>
                  <a:schemeClr val="dk1"/>
                </a:solidFill>
              </a:rPr>
              <a:t>í…</a:t>
            </a: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0"/>
          <p:cNvSpPr/>
          <p:nvPr/>
        </p:nvSpPr>
        <p:spPr>
          <a:xfrm>
            <a:off x="1814513" y="3320257"/>
            <a:ext cx="7815262" cy="5047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pěstování kukuřice a pšenice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0"/>
          <p:cNvSpPr/>
          <p:nvPr/>
        </p:nvSpPr>
        <p:spPr>
          <a:xfrm>
            <a:off x="1817287" y="4140904"/>
            <a:ext cx="7826375" cy="54429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malé farmy, které nepoužívají hnojiva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0"/>
          <p:cNvSpPr/>
          <p:nvPr/>
        </p:nvSpPr>
        <p:spPr>
          <a:xfrm>
            <a:off x="9753450" y="2252573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10"/>
          <p:cNvSpPr/>
          <p:nvPr/>
        </p:nvSpPr>
        <p:spPr>
          <a:xfrm>
            <a:off x="9755468" y="316923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p10"/>
          <p:cNvSpPr/>
          <p:nvPr/>
        </p:nvSpPr>
        <p:spPr>
          <a:xfrm>
            <a:off x="9756263" y="405121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Google Shape;286;p10"/>
          <p:cNvSpPr txBox="1"/>
          <p:nvPr/>
        </p:nvSpPr>
        <p:spPr>
          <a:xfrm>
            <a:off x="1814513" y="4833156"/>
            <a:ext cx="78153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Krávy a ovce ve velkochovech svým krkáním a prděním produkují velké množství skleníkových plynů. Také se kvůli nim musí pěstovat ohromné množství plodin na krmivo, které se intenzivně hnojí, což opět produkuje mnoho škodlivých plynů.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1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10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1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Klima a člověk 4000</a:t>
            </a:r>
            <a:endParaRPr sz="2800" b="1" i="0" u="none" strike="noStrike" cap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Česká republika, vzhledem k počtu obyvatel,</a:t>
            </a:r>
            <a:b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patří mezi státy, které: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11"/>
          <p:cNvSpPr/>
          <p:nvPr/>
        </p:nvSpPr>
        <p:spPr>
          <a:xfrm>
            <a:off x="1814513" y="2239963"/>
            <a:ext cx="7815262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nejméně přispívají ke změnám klimatu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1"/>
          <p:cNvSpPr/>
          <p:nvPr/>
        </p:nvSpPr>
        <p:spPr>
          <a:xfrm>
            <a:off x="1814513" y="3140076"/>
            <a:ext cx="7815262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nejvíce přispívají ke změnám klimatu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1"/>
          <p:cNvSpPr/>
          <p:nvPr/>
        </p:nvSpPr>
        <p:spPr>
          <a:xfrm>
            <a:off x="1811339" y="4041775"/>
            <a:ext cx="7826375" cy="61118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nemají vliv na změnu klimatu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1"/>
          <p:cNvSpPr/>
          <p:nvPr/>
        </p:nvSpPr>
        <p:spPr>
          <a:xfrm>
            <a:off x="9696450" y="213360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11"/>
          <p:cNvSpPr/>
          <p:nvPr/>
        </p:nvSpPr>
        <p:spPr>
          <a:xfrm>
            <a:off x="9732963" y="3032126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Google Shape;305;p11"/>
          <p:cNvSpPr/>
          <p:nvPr/>
        </p:nvSpPr>
        <p:spPr>
          <a:xfrm>
            <a:off x="9732963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11"/>
          <p:cNvSpPr txBox="1"/>
          <p:nvPr/>
        </p:nvSpPr>
        <p:spPr>
          <a:xfrm>
            <a:off x="1811339" y="5013176"/>
            <a:ext cx="78153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Naše země patří mezi nejhorší státy planety z hlediska přispívání ke změnám klimatu. Víc skleníkových plynů vyprodukují sice větší státy, jako je třeba Čína, ale při přepočtu na obyvatele jsme na tom hůř. Je tomu tak hlavně </a:t>
            </a:r>
            <a:r>
              <a:rPr lang="cs-CZ" sz="18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kvůli</a:t>
            </a: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průmyslu a uhelným elektrárnám.</a:t>
            </a:r>
            <a:endParaRPr sz="18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07" name="Google Shape;30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Google Shape;314;p11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2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Klima a člověk 5000</a:t>
            </a:r>
            <a:endParaRPr sz="2800" b="1" i="0" u="none" strike="noStrike" cap="non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 musí lidstvo udělat, aby zastavilo</a:t>
            </a:r>
            <a:b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oteplování planety?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2"/>
          <p:cNvSpPr/>
          <p:nvPr/>
        </p:nvSpPr>
        <p:spPr>
          <a:xfrm>
            <a:off x="1814513" y="2239963"/>
            <a:ext cx="7815262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snížit vypouštění skleníkových plynů na polovinu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2"/>
          <p:cNvSpPr/>
          <p:nvPr/>
        </p:nvSpPr>
        <p:spPr>
          <a:xfrm>
            <a:off x="1814513" y="3140076"/>
            <a:ext cx="7815262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zmenšit množství skleníkových plynů v atmosféře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12"/>
          <p:cNvSpPr/>
          <p:nvPr/>
        </p:nvSpPr>
        <p:spPr>
          <a:xfrm>
            <a:off x="1811339" y="4041775"/>
            <a:ext cx="7826375" cy="61118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zvýšit množství kyslíku v atmosféře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12"/>
          <p:cNvSpPr/>
          <p:nvPr/>
        </p:nvSpPr>
        <p:spPr>
          <a:xfrm>
            <a:off x="9696450" y="213360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4" name="Google Shape;324;p12"/>
          <p:cNvSpPr/>
          <p:nvPr/>
        </p:nvSpPr>
        <p:spPr>
          <a:xfrm>
            <a:off x="9732963" y="3032126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5" name="Google Shape;325;p12"/>
          <p:cNvSpPr/>
          <p:nvPr/>
        </p:nvSpPr>
        <p:spPr>
          <a:xfrm>
            <a:off x="9732963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6" name="Google Shape;326;p12"/>
          <p:cNvSpPr txBox="1"/>
          <p:nvPr/>
        </p:nvSpPr>
        <p:spPr>
          <a:xfrm>
            <a:off x="1698761" y="4862851"/>
            <a:ext cx="81729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Jen snižovat emise je málo. Lidstvo musí nejen zastavit vypouštění skleníkových plynů, ale začít snižovat i množství, které již v atmosféře je. A to buď pomocí technologií, nebo třeba větším zalesňováním planety.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7" name="Google Shape;32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12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3"/>
          <p:cNvSpPr/>
          <p:nvPr/>
        </p:nvSpPr>
        <p:spPr>
          <a:xfrm>
            <a:off x="1524000" y="549276"/>
            <a:ext cx="9144000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Dopad 1000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Nejteplejší místa ve městě v horkém létě jsou</a:t>
            </a:r>
            <a:r>
              <a:rPr lang="cs-CZ" sz="2800" b="1">
                <a:solidFill>
                  <a:schemeClr val="dk1"/>
                </a:solidFill>
              </a:rPr>
              <a:t>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3"/>
          <p:cNvSpPr/>
          <p:nvPr/>
        </p:nvSpPr>
        <p:spPr>
          <a:xfrm>
            <a:off x="1954214" y="2489995"/>
            <a:ext cx="7229475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parky 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13"/>
          <p:cNvSpPr/>
          <p:nvPr/>
        </p:nvSpPr>
        <p:spPr>
          <a:xfrm>
            <a:off x="1954214" y="3390107"/>
            <a:ext cx="7229475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náměstí se stromy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13"/>
          <p:cNvSpPr/>
          <p:nvPr/>
        </p:nvSpPr>
        <p:spPr>
          <a:xfrm>
            <a:off x="1951039" y="4291807"/>
            <a:ext cx="7240587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velká parkoviště a silnice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13"/>
          <p:cNvSpPr/>
          <p:nvPr/>
        </p:nvSpPr>
        <p:spPr>
          <a:xfrm>
            <a:off x="9407525" y="2383633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4" name="Google Shape;344;p13"/>
          <p:cNvSpPr/>
          <p:nvPr/>
        </p:nvSpPr>
        <p:spPr>
          <a:xfrm>
            <a:off x="9444038" y="3282158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5" name="Google Shape;345;p13"/>
          <p:cNvSpPr/>
          <p:nvPr/>
        </p:nvSpPr>
        <p:spPr>
          <a:xfrm>
            <a:off x="9444038" y="4182270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6" name="Google Shape;346;p13"/>
          <p:cNvSpPr txBox="1"/>
          <p:nvPr/>
        </p:nvSpPr>
        <p:spPr>
          <a:xfrm>
            <a:off x="1951039" y="5013176"/>
            <a:ext cx="7229475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Čím více betonu a železa a čím méně stínu, rostlin a vodních prvků, tím je místo víc rozpálené. Teplota takového parkoviště může dosahovat v tropickém dnu více než 60 °C.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47" name="Google Shape;347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1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1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13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4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Dopad 2000 </a:t>
            </a:r>
            <a:endParaRPr sz="2800" b="1" i="0" u="none" strike="noStrike" cap="non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Celá planeta se otepluje, ale ne všude stejně, kontinenty se oteplují: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14"/>
          <p:cNvSpPr/>
          <p:nvPr/>
        </p:nvSpPr>
        <p:spPr>
          <a:xfrm>
            <a:off x="2279576" y="2239963"/>
            <a:ext cx="669456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2x rychleji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14"/>
          <p:cNvSpPr/>
          <p:nvPr/>
        </p:nvSpPr>
        <p:spPr>
          <a:xfrm>
            <a:off x="2279576" y="3140076"/>
            <a:ext cx="669456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stejně rychle jako oceány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14"/>
          <p:cNvSpPr/>
          <p:nvPr/>
        </p:nvSpPr>
        <p:spPr>
          <a:xfrm>
            <a:off x="2278284" y="4041776"/>
            <a:ext cx="6703791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3x pomaleji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14"/>
          <p:cNvSpPr/>
          <p:nvPr/>
        </p:nvSpPr>
        <p:spPr>
          <a:xfrm>
            <a:off x="9197975" y="2133601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4" name="Google Shape;364;p14"/>
          <p:cNvSpPr/>
          <p:nvPr/>
        </p:nvSpPr>
        <p:spPr>
          <a:xfrm>
            <a:off x="9234488" y="30321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Google Shape;365;p14"/>
          <p:cNvSpPr/>
          <p:nvPr/>
        </p:nvSpPr>
        <p:spPr>
          <a:xfrm>
            <a:off x="9234488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14"/>
          <p:cNvSpPr txBox="1"/>
          <p:nvPr/>
        </p:nvSpPr>
        <p:spPr>
          <a:xfrm>
            <a:off x="2279576" y="4797152"/>
            <a:ext cx="67038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Kontinenty, jako je Evropa, se oteplují 2x rychleji</a:t>
            </a:r>
            <a:r>
              <a:rPr lang="cs-CZ" sz="24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než je celosvětový průměr. </a:t>
            </a:r>
            <a:b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Oceány se totiž oteplují mnohem pomaleji.</a:t>
            </a:r>
            <a:endParaRPr sz="24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67" name="Google Shape;36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374" name="Google Shape;374;p14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5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Dopad 3000 </a:t>
            </a:r>
            <a:endParaRPr sz="2800" b="1" i="0" u="none" strike="noStrike" cap="none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Ubývání různých zvířat (hlavně hmyzu) a rostlin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České republice způsobuje hlavně: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15"/>
          <p:cNvSpPr/>
          <p:nvPr/>
        </p:nvSpPr>
        <p:spPr>
          <a:xfrm>
            <a:off x="1893454" y="2239963"/>
            <a:ext cx="7080685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špatné zemědělství – postřiky, hnojení i ničení remízků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15"/>
          <p:cNvSpPr/>
          <p:nvPr/>
        </p:nvSpPr>
        <p:spPr>
          <a:xfrm>
            <a:off x="1893454" y="3140076"/>
            <a:ext cx="7080686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větší sucho způsobené změnou klimatu 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15"/>
          <p:cNvSpPr/>
          <p:nvPr/>
        </p:nvSpPr>
        <p:spPr>
          <a:xfrm>
            <a:off x="1893454" y="4041776"/>
            <a:ext cx="7088621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kácení lesů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15"/>
          <p:cNvSpPr/>
          <p:nvPr/>
        </p:nvSpPr>
        <p:spPr>
          <a:xfrm>
            <a:off x="9197975" y="2133601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4" name="Google Shape;384;p15"/>
          <p:cNvSpPr/>
          <p:nvPr/>
        </p:nvSpPr>
        <p:spPr>
          <a:xfrm>
            <a:off x="9234488" y="30321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5" name="Google Shape;385;p15"/>
          <p:cNvSpPr/>
          <p:nvPr/>
        </p:nvSpPr>
        <p:spPr>
          <a:xfrm>
            <a:off x="9234488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6" name="Google Shape;386;p15"/>
          <p:cNvSpPr txBox="1"/>
          <p:nvPr/>
        </p:nvSpPr>
        <p:spPr>
          <a:xfrm>
            <a:off x="1893454" y="4761148"/>
            <a:ext cx="70887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ČR má největší vliv na úbytek rostlin a živočichů (úbytek biodiverzity) špatné zemědělství.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Velkolány bez přirozených úkrytů pro živočichy, postřiky, hnojení… Klimatická změna je v tom tentokrát „nevinně“.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87" name="Google Shape;38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394" name="Google Shape;394;p15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6"/>
          <p:cNvSpPr/>
          <p:nvPr/>
        </p:nvSpPr>
        <p:spPr>
          <a:xfrm>
            <a:off x="1524000" y="549276"/>
            <a:ext cx="9144000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Dopad 4000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 České republice vlivem </a:t>
            </a:r>
            <a:br>
              <a:rPr lang="cs-CZ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klimatických změn prší během roku: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16"/>
          <p:cNvSpPr/>
          <p:nvPr/>
        </p:nvSpPr>
        <p:spPr>
          <a:xfrm>
            <a:off x="2459596" y="2203451"/>
            <a:ext cx="709239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více než před sto lety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16"/>
          <p:cNvSpPr/>
          <p:nvPr/>
        </p:nvSpPr>
        <p:spPr>
          <a:xfrm>
            <a:off x="2459596" y="3103563"/>
            <a:ext cx="709239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stejně jako před sto lety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16"/>
          <p:cNvSpPr/>
          <p:nvPr/>
        </p:nvSpPr>
        <p:spPr>
          <a:xfrm>
            <a:off x="2458722" y="4005263"/>
            <a:ext cx="710120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méně než před sto lety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16"/>
          <p:cNvSpPr/>
          <p:nvPr/>
        </p:nvSpPr>
        <p:spPr>
          <a:xfrm>
            <a:off x="9696450" y="209708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4" name="Google Shape;404;p16"/>
          <p:cNvSpPr/>
          <p:nvPr/>
        </p:nvSpPr>
        <p:spPr>
          <a:xfrm>
            <a:off x="9732963" y="2995614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5" name="Google Shape;405;p16"/>
          <p:cNvSpPr/>
          <p:nvPr/>
        </p:nvSpPr>
        <p:spPr>
          <a:xfrm>
            <a:off x="9732963" y="38957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6" name="Google Shape;406;p16"/>
          <p:cNvSpPr txBox="1"/>
          <p:nvPr/>
        </p:nvSpPr>
        <p:spPr>
          <a:xfrm>
            <a:off x="2012893" y="4771936"/>
            <a:ext cx="75390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Množství dešťových srážek se v naší zemi za sto let nezměnilo. Změnilo se ale jejich rozvrstvení během roku. V zimě jich padá</a:t>
            </a:r>
            <a:r>
              <a:rPr lang="cs-CZ" sz="20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málo (nesněží) a pak během jednoho letního týdne spadne velké množství a způsobí např. povodně.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07" name="Google Shape;40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1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16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7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Dopad 5000 </a:t>
            </a: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Klimatické změny mají vliv na usychání lesů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České republice, protože: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17"/>
          <p:cNvSpPr/>
          <p:nvPr/>
        </p:nvSpPr>
        <p:spPr>
          <a:xfrm>
            <a:off x="2520280" y="2185378"/>
            <a:ext cx="6508750" cy="666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lphaLcParenR"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 větší sucho a stromy mají málo vody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17"/>
          <p:cNvSpPr/>
          <p:nvPr/>
        </p:nvSpPr>
        <p:spPr>
          <a:xfrm>
            <a:off x="2520280" y="3093642"/>
            <a:ext cx="6508750" cy="63738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kůrovec víc napadá stromy a je silnější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17"/>
          <p:cNvSpPr/>
          <p:nvPr/>
        </p:nvSpPr>
        <p:spPr>
          <a:xfrm>
            <a:off x="2520280" y="3997523"/>
            <a:ext cx="6518275" cy="64403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je víc dešťů a stromům plesniví kořeny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17"/>
          <p:cNvSpPr/>
          <p:nvPr/>
        </p:nvSpPr>
        <p:spPr>
          <a:xfrm>
            <a:off x="9289380" y="2096207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4" name="Google Shape;424;p17"/>
          <p:cNvSpPr/>
          <p:nvPr/>
        </p:nvSpPr>
        <p:spPr>
          <a:xfrm>
            <a:off x="9289380" y="301029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5" name="Google Shape;425;p17"/>
          <p:cNvSpPr/>
          <p:nvPr/>
        </p:nvSpPr>
        <p:spPr>
          <a:xfrm>
            <a:off x="9289380" y="392439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6" name="Google Shape;426;p17"/>
          <p:cNvSpPr txBox="1"/>
          <p:nvPr/>
        </p:nvSpPr>
        <p:spPr>
          <a:xfrm>
            <a:off x="2520280" y="4797152"/>
            <a:ext cx="65088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Lesy v ČR (hlavně smrkové) mají nedostatek vláhy </a:t>
            </a:r>
            <a:r>
              <a:rPr lang="cs-CZ" sz="20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kvůli</a:t>
            </a: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většímu suchu v krajině. Vodu stromy potřebují nejen na růst, ale také na tvorbu mízy a dalších látek, které je chrání před napadením kůrovcem a dalšími parazity.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27" name="Google Shape;42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434" name="Google Shape;434;p17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8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 mohu udělat 1000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Energii potřebnou na vytápění </a:t>
            </a:r>
            <a:b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mohu šetřit tím, že budu větrat: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18"/>
          <p:cNvSpPr/>
          <p:nvPr/>
        </p:nvSpPr>
        <p:spPr>
          <a:xfrm>
            <a:off x="2520280" y="2185378"/>
            <a:ext cx="6508750" cy="666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>
                <a:solidFill>
                  <a:schemeClr val="dk1"/>
                </a:solidFill>
              </a:rPr>
              <a:t>a) </a:t>
            </a: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jen pár minut na plně otevřená okna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18"/>
          <p:cNvSpPr/>
          <p:nvPr/>
        </p:nvSpPr>
        <p:spPr>
          <a:xfrm>
            <a:off x="2520280" y="3093642"/>
            <a:ext cx="6508750" cy="63738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celý den na ventilačku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18"/>
          <p:cNvSpPr/>
          <p:nvPr/>
        </p:nvSpPr>
        <p:spPr>
          <a:xfrm>
            <a:off x="2520280" y="3997523"/>
            <a:ext cx="6518275" cy="64403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na částečně otevřená okna, alespoň 20 minut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18"/>
          <p:cNvSpPr/>
          <p:nvPr/>
        </p:nvSpPr>
        <p:spPr>
          <a:xfrm>
            <a:off x="9289380" y="2096207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4" name="Google Shape;444;p18"/>
          <p:cNvSpPr/>
          <p:nvPr/>
        </p:nvSpPr>
        <p:spPr>
          <a:xfrm>
            <a:off x="9289380" y="301029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5" name="Google Shape;445;p18"/>
          <p:cNvSpPr/>
          <p:nvPr/>
        </p:nvSpPr>
        <p:spPr>
          <a:xfrm>
            <a:off x="9289380" y="392439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6" name="Google Shape;446;p18"/>
          <p:cNvSpPr txBox="1"/>
          <p:nvPr/>
        </p:nvSpPr>
        <p:spPr>
          <a:xfrm>
            <a:off x="2520280" y="4797152"/>
            <a:ext cx="65088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Díky správnému větrání můžete </a:t>
            </a:r>
            <a:b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ušetřit tisíce Kč ročně a přispět k šetření energie, která by se zbytečně musela vyrobit.</a:t>
            </a:r>
            <a:endParaRPr sz="24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47" name="Google Shape;44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p1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p1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p1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454" name="Google Shape;454;p18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9"/>
          <p:cNvSpPr/>
          <p:nvPr/>
        </p:nvSpPr>
        <p:spPr>
          <a:xfrm>
            <a:off x="1524000" y="549276"/>
            <a:ext cx="9144000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marR="0" lvl="0" indent="-609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 mohu udělat 2000 </a:t>
            </a:r>
            <a:endParaRPr sz="2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09600" marR="0" lvl="0" indent="-6096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Lednička šetří elektrickou energii, </a:t>
            </a:r>
            <a:br>
              <a:rPr lang="cs-CZ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když je naplněná: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19"/>
          <p:cNvSpPr/>
          <p:nvPr/>
        </p:nvSpPr>
        <p:spPr>
          <a:xfrm>
            <a:off x="3215680" y="2203451"/>
            <a:ext cx="6336309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z poloviny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19"/>
          <p:cNvSpPr/>
          <p:nvPr/>
        </p:nvSpPr>
        <p:spPr>
          <a:xfrm>
            <a:off x="3215680" y="3103563"/>
            <a:ext cx="6336309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ze tří čtvrtin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19"/>
          <p:cNvSpPr/>
          <p:nvPr/>
        </p:nvSpPr>
        <p:spPr>
          <a:xfrm>
            <a:off x="3215745" y="4005263"/>
            <a:ext cx="6344180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plná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19"/>
          <p:cNvSpPr/>
          <p:nvPr/>
        </p:nvSpPr>
        <p:spPr>
          <a:xfrm>
            <a:off x="9696450" y="209708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4" name="Google Shape;464;p19"/>
          <p:cNvSpPr/>
          <p:nvPr/>
        </p:nvSpPr>
        <p:spPr>
          <a:xfrm>
            <a:off x="9732963" y="2995614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5" name="Google Shape;465;p19"/>
          <p:cNvSpPr/>
          <p:nvPr/>
        </p:nvSpPr>
        <p:spPr>
          <a:xfrm>
            <a:off x="9732963" y="38957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66" name="Google Shape;466;p19"/>
          <p:cNvSpPr txBox="1"/>
          <p:nvPr/>
        </p:nvSpPr>
        <p:spPr>
          <a:xfrm>
            <a:off x="3215680" y="4797152"/>
            <a:ext cx="633027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Pokud v ledničce nemáte dost potravin, můžete do ní vložit </a:t>
            </a:r>
            <a:r>
              <a:rPr lang="cs-CZ" sz="24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PET </a:t>
            </a: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lahev s vodou.</a:t>
            </a:r>
            <a:endParaRPr sz="24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67" name="Google Shape;46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1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474" name="Google Shape;474;p19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>
            <a:hlinkClick r:id="rId3" action="ppaction://hlinksldjump"/>
          </p:cNvPr>
          <p:cNvSpPr/>
          <p:nvPr/>
        </p:nvSpPr>
        <p:spPr>
          <a:xfrm>
            <a:off x="1674540" y="1428529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33CC33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>
            <a:hlinkClick r:id="rId4" action="ppaction://hlinksldjump"/>
          </p:cNvPr>
          <p:cNvSpPr/>
          <p:nvPr/>
        </p:nvSpPr>
        <p:spPr>
          <a:xfrm>
            <a:off x="3407441" y="1429443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>
            <a:hlinkClick r:id="rId5" action="ppaction://hlinksldjump"/>
          </p:cNvPr>
          <p:cNvSpPr/>
          <p:nvPr/>
        </p:nvSpPr>
        <p:spPr>
          <a:xfrm>
            <a:off x="5138786" y="1429443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>
            <a:hlinkClick r:id="rId6" action="ppaction://hlinksldjump"/>
          </p:cNvPr>
          <p:cNvSpPr/>
          <p:nvPr/>
        </p:nvSpPr>
        <p:spPr>
          <a:xfrm>
            <a:off x="6871750" y="1428529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00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>
            <a:hlinkClick r:id="rId7" action="ppaction://hlinksldjump"/>
          </p:cNvPr>
          <p:cNvSpPr/>
          <p:nvPr/>
        </p:nvSpPr>
        <p:spPr>
          <a:xfrm>
            <a:off x="8612706" y="1428529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>
            <a:hlinkClick r:id="rId8" action="ppaction://hlinksldjump"/>
          </p:cNvPr>
          <p:cNvSpPr/>
          <p:nvPr/>
        </p:nvSpPr>
        <p:spPr>
          <a:xfrm>
            <a:off x="1674540" y="2436394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33CC33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>
            <a:hlinkClick r:id="rId9" action="ppaction://hlinksldjump"/>
          </p:cNvPr>
          <p:cNvSpPr/>
          <p:nvPr/>
        </p:nvSpPr>
        <p:spPr>
          <a:xfrm>
            <a:off x="3407441" y="2450396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>
            <a:hlinkClick r:id="rId10" action="ppaction://hlinksldjump"/>
          </p:cNvPr>
          <p:cNvSpPr/>
          <p:nvPr/>
        </p:nvSpPr>
        <p:spPr>
          <a:xfrm>
            <a:off x="5138786" y="2447459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">
            <a:hlinkClick r:id="rId11" action="ppaction://hlinksldjump"/>
          </p:cNvPr>
          <p:cNvSpPr/>
          <p:nvPr/>
        </p:nvSpPr>
        <p:spPr>
          <a:xfrm>
            <a:off x="6871750" y="2436701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00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">
            <a:hlinkClick r:id="rId12" action="ppaction://hlinksldjump"/>
          </p:cNvPr>
          <p:cNvSpPr/>
          <p:nvPr/>
        </p:nvSpPr>
        <p:spPr>
          <a:xfrm>
            <a:off x="8612706" y="2436701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">
            <a:hlinkClick r:id="rId13" action="ppaction://hlinksldjump"/>
          </p:cNvPr>
          <p:cNvSpPr/>
          <p:nvPr/>
        </p:nvSpPr>
        <p:spPr>
          <a:xfrm>
            <a:off x="1674540" y="3467083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33CC33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">
            <a:hlinkClick r:id="rId14" action="ppaction://hlinksldjump"/>
          </p:cNvPr>
          <p:cNvSpPr/>
          <p:nvPr/>
        </p:nvSpPr>
        <p:spPr>
          <a:xfrm>
            <a:off x="3407441" y="3476482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>
            <a:hlinkClick r:id="rId15" action="ppaction://hlinksldjump"/>
          </p:cNvPr>
          <p:cNvSpPr/>
          <p:nvPr/>
        </p:nvSpPr>
        <p:spPr>
          <a:xfrm>
            <a:off x="5138786" y="3456208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>
            <a:hlinkClick r:id="rId16" action="ppaction://hlinksldjump"/>
          </p:cNvPr>
          <p:cNvSpPr/>
          <p:nvPr/>
        </p:nvSpPr>
        <p:spPr>
          <a:xfrm>
            <a:off x="6871750" y="3448293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00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>
            <a:hlinkClick r:id="rId17" action="ppaction://hlinksldjump"/>
          </p:cNvPr>
          <p:cNvSpPr/>
          <p:nvPr/>
        </p:nvSpPr>
        <p:spPr>
          <a:xfrm>
            <a:off x="8612706" y="3448293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>
            <a:hlinkClick r:id="rId18" action="ppaction://hlinksldjump"/>
          </p:cNvPr>
          <p:cNvSpPr/>
          <p:nvPr/>
        </p:nvSpPr>
        <p:spPr>
          <a:xfrm>
            <a:off x="1674540" y="4489184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33CC33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>
            <a:hlinkClick r:id="rId19" action="ppaction://hlinksldjump"/>
          </p:cNvPr>
          <p:cNvSpPr/>
          <p:nvPr/>
        </p:nvSpPr>
        <p:spPr>
          <a:xfrm>
            <a:off x="3407441" y="4482759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">
            <a:hlinkClick r:id="rId20" action="ppaction://hlinksldjump"/>
          </p:cNvPr>
          <p:cNvSpPr/>
          <p:nvPr/>
        </p:nvSpPr>
        <p:spPr>
          <a:xfrm>
            <a:off x="5138786" y="4480985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>
            <a:hlinkClick r:id="rId21" action="ppaction://hlinksldjump"/>
          </p:cNvPr>
          <p:cNvSpPr/>
          <p:nvPr/>
        </p:nvSpPr>
        <p:spPr>
          <a:xfrm>
            <a:off x="6879742" y="4467252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00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">
            <a:hlinkClick r:id="rId22" action="ppaction://hlinksldjump"/>
          </p:cNvPr>
          <p:cNvSpPr/>
          <p:nvPr/>
        </p:nvSpPr>
        <p:spPr>
          <a:xfrm>
            <a:off x="8612706" y="4473529"/>
            <a:ext cx="1685625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">
            <a:hlinkClick r:id="rId23" action="ppaction://hlinksldjump"/>
          </p:cNvPr>
          <p:cNvSpPr/>
          <p:nvPr/>
        </p:nvSpPr>
        <p:spPr>
          <a:xfrm>
            <a:off x="1674540" y="5504860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33CC33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">
            <a:hlinkClick r:id="rId24" action="ppaction://hlinksldjump"/>
          </p:cNvPr>
          <p:cNvSpPr/>
          <p:nvPr/>
        </p:nvSpPr>
        <p:spPr>
          <a:xfrm>
            <a:off x="3407441" y="5504860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">
            <a:hlinkClick r:id="rId25" action="ppaction://hlinksldjump"/>
          </p:cNvPr>
          <p:cNvSpPr/>
          <p:nvPr/>
        </p:nvSpPr>
        <p:spPr>
          <a:xfrm>
            <a:off x="5138786" y="5504860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">
            <a:hlinkClick r:id="rId26" action="ppaction://hlinksldjump"/>
          </p:cNvPr>
          <p:cNvSpPr/>
          <p:nvPr/>
        </p:nvSpPr>
        <p:spPr>
          <a:xfrm>
            <a:off x="6879742" y="5504860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00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">
            <a:hlinkClick r:id="rId27" action="ppaction://hlinksldjump"/>
          </p:cNvPr>
          <p:cNvSpPr/>
          <p:nvPr/>
        </p:nvSpPr>
        <p:spPr>
          <a:xfrm>
            <a:off x="8606810" y="5504860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1674830" y="409974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33CC33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Změny</a:t>
            </a:r>
            <a:b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klimatu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3404431" y="404121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Klima</a:t>
            </a:r>
            <a:b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člověk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/>
          <p:nvPr/>
        </p:nvSpPr>
        <p:spPr>
          <a:xfrm>
            <a:off x="5130972" y="409974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00B0F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Dopad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6871750" y="415476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0000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 mohu </a:t>
            </a:r>
            <a:b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udělat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8612706" y="416614"/>
            <a:ext cx="1685626" cy="972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74000">
                <a:srgbClr val="DFF0F2"/>
              </a:gs>
              <a:gs pos="83000">
                <a:srgbClr val="DFF0F2"/>
              </a:gs>
              <a:gs pos="100000">
                <a:srgbClr val="E9F5F6"/>
              </a:gs>
            </a:gsLst>
            <a:lin ang="2700000" scaled="0"/>
          </a:gra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 mohu </a:t>
            </a:r>
            <a:b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udělat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129;p2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0768945" y="4403417"/>
            <a:ext cx="791253" cy="821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 flipH="1">
            <a:off x="11172564" y="5088156"/>
            <a:ext cx="1217611" cy="1247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0"/>
          <p:cNvSpPr txBox="1"/>
          <p:nvPr/>
        </p:nvSpPr>
        <p:spPr>
          <a:xfrm>
            <a:off x="2424114" y="5876926"/>
            <a:ext cx="7921625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20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 mohu udělat 3000 </a:t>
            </a:r>
            <a:endParaRPr sz="2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Nejvíc emisí skleníkových plynů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snížím, když: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20"/>
          <p:cNvSpPr/>
          <p:nvPr/>
        </p:nvSpPr>
        <p:spPr>
          <a:xfrm>
            <a:off x="1954214" y="2275222"/>
            <a:ext cx="7229475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budu jezdit jen na kole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20"/>
          <p:cNvSpPr/>
          <p:nvPr/>
        </p:nvSpPr>
        <p:spPr>
          <a:xfrm>
            <a:off x="1954214" y="3175334"/>
            <a:ext cx="7229475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nebudu doma svítit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20"/>
          <p:cNvSpPr/>
          <p:nvPr/>
        </p:nvSpPr>
        <p:spPr>
          <a:xfrm>
            <a:off x="1951039" y="4077034"/>
            <a:ext cx="7240587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omezím živočišné produkty ve svém jídelníčku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20"/>
          <p:cNvSpPr/>
          <p:nvPr/>
        </p:nvSpPr>
        <p:spPr>
          <a:xfrm>
            <a:off x="9407525" y="2168860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5" name="Google Shape;485;p20"/>
          <p:cNvSpPr/>
          <p:nvPr/>
        </p:nvSpPr>
        <p:spPr>
          <a:xfrm>
            <a:off x="9444038" y="3067385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6" name="Google Shape;486;p20"/>
          <p:cNvSpPr/>
          <p:nvPr/>
        </p:nvSpPr>
        <p:spPr>
          <a:xfrm>
            <a:off x="9444038" y="3967497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7" name="Google Shape;487;p20"/>
          <p:cNvSpPr txBox="1"/>
          <p:nvPr/>
        </p:nvSpPr>
        <p:spPr>
          <a:xfrm>
            <a:off x="1705572" y="4725144"/>
            <a:ext cx="7630787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Nejvíce emisí produkuje skladba našeho jídelníčku,</a:t>
            </a:r>
            <a:b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hlavně živočišné produkty (maso, mléko, sýry…). Jejich omezením můžeme výrazně přispět ke snížení emisí skleníkových plynů. Není třeba se stát vegetariánem, jen jíst trochu pestřeji (a tím i zdravěji).</a:t>
            </a:r>
            <a:endParaRPr sz="18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88" name="Google Shape;488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p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2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2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2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p20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21"/>
          <p:cNvSpPr txBox="1"/>
          <p:nvPr/>
        </p:nvSpPr>
        <p:spPr>
          <a:xfrm>
            <a:off x="2424114" y="5876926"/>
            <a:ext cx="7921625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21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 mohu udělat 4000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Šetření pitnou vodou </a:t>
            </a:r>
            <a:b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 velice důležité, nejvíc pomůže: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21"/>
          <p:cNvSpPr/>
          <p:nvPr/>
        </p:nvSpPr>
        <p:spPr>
          <a:xfrm>
            <a:off x="1954214" y="2599258"/>
            <a:ext cx="7229475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čištění zubů s vypnutým kohoutkem 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21"/>
          <p:cNvSpPr/>
          <p:nvPr/>
        </p:nvSpPr>
        <p:spPr>
          <a:xfrm>
            <a:off x="1954214" y="3499370"/>
            <a:ext cx="7229475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koupání jen do poloviny zaplněné vany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21"/>
          <p:cNvSpPr/>
          <p:nvPr/>
        </p:nvSpPr>
        <p:spPr>
          <a:xfrm>
            <a:off x="1951039" y="4401070"/>
            <a:ext cx="7240587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krátké sprchování (do 5 minut) 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21"/>
          <p:cNvSpPr/>
          <p:nvPr/>
        </p:nvSpPr>
        <p:spPr>
          <a:xfrm>
            <a:off x="9407525" y="249289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6" name="Google Shape;506;p21"/>
          <p:cNvSpPr/>
          <p:nvPr/>
        </p:nvSpPr>
        <p:spPr>
          <a:xfrm>
            <a:off x="9444038" y="339142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7" name="Google Shape;507;p21"/>
          <p:cNvSpPr/>
          <p:nvPr/>
        </p:nvSpPr>
        <p:spPr>
          <a:xfrm>
            <a:off x="9444038" y="4291533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8" name="Google Shape;508;p21"/>
          <p:cNvSpPr txBox="1"/>
          <p:nvPr/>
        </p:nvSpPr>
        <p:spPr>
          <a:xfrm>
            <a:off x="1775521" y="5049180"/>
            <a:ext cx="74169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Nejvíce vody spotřebujeme při svém mytí. </a:t>
            </a:r>
            <a:b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Ideální je využívat sprchu </a:t>
            </a:r>
            <a:r>
              <a:rPr lang="cs-CZ" sz="24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místo</a:t>
            </a: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van</a:t>
            </a:r>
            <a:r>
              <a:rPr lang="cs-CZ" sz="24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A zároveň se sprchovat krátce.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9" name="Google Shape;509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2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p2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p2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p2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2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516" name="Google Shape;516;p21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22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 mohu udělat 5000 </a:t>
            </a:r>
            <a:endParaRPr sz="2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„Šedá voda“, kterou mohu doma využívat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tím šetřit pitnou vodu, je:</a:t>
            </a:r>
            <a:b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22"/>
          <p:cNvSpPr/>
          <p:nvPr/>
        </p:nvSpPr>
        <p:spPr>
          <a:xfrm>
            <a:off x="1091444" y="2563814"/>
            <a:ext cx="8345041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pitná voda, kterou už jsem jednou použil (např. z vaření, ze sušičky…)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22"/>
          <p:cNvSpPr/>
          <p:nvPr/>
        </p:nvSpPr>
        <p:spPr>
          <a:xfrm>
            <a:off x="1091444" y="3463927"/>
            <a:ext cx="8345041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voda, která napršela venku do sudu 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22"/>
          <p:cNvSpPr/>
          <p:nvPr/>
        </p:nvSpPr>
        <p:spPr>
          <a:xfrm>
            <a:off x="1088514" y="4365627"/>
            <a:ext cx="8347971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voda z řeky nebo rybníku, kterou díky filtrům přeměníme na pitnou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p22"/>
          <p:cNvSpPr/>
          <p:nvPr/>
        </p:nvSpPr>
        <p:spPr>
          <a:xfrm>
            <a:off x="9616000" y="2457452"/>
            <a:ext cx="799971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6" name="Google Shape;526;p22"/>
          <p:cNvSpPr/>
          <p:nvPr/>
        </p:nvSpPr>
        <p:spPr>
          <a:xfrm>
            <a:off x="9652513" y="3355977"/>
            <a:ext cx="799971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7" name="Google Shape;527;p22"/>
          <p:cNvSpPr/>
          <p:nvPr/>
        </p:nvSpPr>
        <p:spPr>
          <a:xfrm>
            <a:off x="9652513" y="4256090"/>
            <a:ext cx="799971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8" name="Google Shape;528;p22"/>
          <p:cNvSpPr txBox="1"/>
          <p:nvPr/>
        </p:nvSpPr>
        <p:spPr>
          <a:xfrm>
            <a:off x="1281813" y="5041629"/>
            <a:ext cx="8154672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Šedá voda je pitná voda, kterou jsme již jednou využili, například na uvaření brambor. </a:t>
            </a:r>
            <a:r>
              <a:rPr lang="cs-CZ" sz="20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Avšak m</a:t>
            </a: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ísto toho, abychom ji vylili do odpadu, ji použijeme ještě na něco dalšího. Například na spláchnutí záchodu.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29" name="Google Shape;529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p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p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p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p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536" name="Google Shape;536;p22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23"/>
          <p:cNvSpPr txBox="1">
            <a:spLocks noGrp="1"/>
          </p:cNvSpPr>
          <p:nvPr>
            <p:ph type="body" idx="1"/>
          </p:nvPr>
        </p:nvSpPr>
        <p:spPr>
          <a:xfrm>
            <a:off x="1415480" y="549276"/>
            <a:ext cx="9181020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BFBFBF"/>
                </a:solidFill>
              </a:rPr>
              <a:t>Co mohu udělat 1000 </a:t>
            </a:r>
            <a:endParaRPr sz="2800" b="1">
              <a:solidFill>
                <a:srgbClr val="BFBFBF"/>
              </a:solidFill>
            </a:endParaRPr>
          </a:p>
          <a:p>
            <a:pPr marL="533400" lvl="0" indent="-5334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Odpady přispívají ke klimatickým změnám.</a:t>
            </a:r>
            <a:endParaRPr/>
          </a:p>
          <a:p>
            <a:pPr marL="533400" lvl="0" indent="-5334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Jaké je nejlepší řešení?</a:t>
            </a:r>
            <a:endParaRPr sz="2800" b="1"/>
          </a:p>
        </p:txBody>
      </p:sp>
      <p:sp>
        <p:nvSpPr>
          <p:cNvPr id="542" name="Google Shape;542;p23"/>
          <p:cNvSpPr/>
          <p:nvPr/>
        </p:nvSpPr>
        <p:spPr>
          <a:xfrm>
            <a:off x="2315580" y="2239963"/>
            <a:ext cx="6658559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recyklovat všechen odpad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23"/>
          <p:cNvSpPr/>
          <p:nvPr/>
        </p:nvSpPr>
        <p:spPr>
          <a:xfrm>
            <a:off x="2315580" y="3140076"/>
            <a:ext cx="6658559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vytvářet co nejméně odpadu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23"/>
          <p:cNvSpPr/>
          <p:nvPr/>
        </p:nvSpPr>
        <p:spPr>
          <a:xfrm>
            <a:off x="2314338" y="4041776"/>
            <a:ext cx="6667737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</a:t>
            </a:r>
            <a:r>
              <a:rPr lang="cs-CZ" sz="2400" b="1">
                <a:solidFill>
                  <a:schemeClr val="dk1"/>
                </a:solidFill>
              </a:rPr>
              <a:t>znovu využívat</a:t>
            </a: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 nejvíc odpadu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23"/>
          <p:cNvSpPr/>
          <p:nvPr/>
        </p:nvSpPr>
        <p:spPr>
          <a:xfrm>
            <a:off x="9197975" y="213360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6" name="Google Shape;546;p23"/>
          <p:cNvSpPr/>
          <p:nvPr/>
        </p:nvSpPr>
        <p:spPr>
          <a:xfrm>
            <a:off x="9234488" y="3032126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7" name="Google Shape;547;p23"/>
          <p:cNvSpPr/>
          <p:nvPr/>
        </p:nvSpPr>
        <p:spPr>
          <a:xfrm>
            <a:off x="9234488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8" name="Google Shape;548;p23"/>
          <p:cNvSpPr txBox="1"/>
          <p:nvPr/>
        </p:nvSpPr>
        <p:spPr>
          <a:xfrm>
            <a:off x="1962151" y="4858113"/>
            <a:ext cx="72294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Ideální odpad je žádný odpad</a:t>
            </a:r>
            <a:r>
              <a:rPr lang="cs-CZ" sz="20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K</a:t>
            </a: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dyž už ho však máme, tak je třeba promyslet zda se nedá znov</a:t>
            </a:r>
            <a:r>
              <a:rPr lang="cs-CZ" sz="20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využít (opravit, darovat, dát na kompost…), </a:t>
            </a:r>
            <a:r>
              <a:rPr lang="cs-CZ" sz="20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až poslední volbou</a:t>
            </a: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 recyklace a jeho vyhození.</a:t>
            </a:r>
            <a:endParaRPr sz="18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49" name="Google Shape;54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p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p2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p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556" name="Google Shape;556;p23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4"/>
          <p:cNvSpPr txBox="1">
            <a:spLocks noGrp="1"/>
          </p:cNvSpPr>
          <p:nvPr>
            <p:ph type="body" idx="1"/>
          </p:nvPr>
        </p:nvSpPr>
        <p:spPr>
          <a:xfrm>
            <a:off x="1524000" y="549275"/>
            <a:ext cx="9144000" cy="719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BFBFBF"/>
                </a:solidFill>
              </a:rPr>
              <a:t>Co mohu udělat 2000 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Poklička na hrnci ti pomůže uvařit:</a:t>
            </a:r>
            <a:endParaRPr sz="2800" b="1" baseline="-25000"/>
          </a:p>
        </p:txBody>
      </p:sp>
      <p:sp>
        <p:nvSpPr>
          <p:cNvPr id="562" name="Google Shape;562;p24"/>
          <p:cNvSpPr/>
          <p:nvPr/>
        </p:nvSpPr>
        <p:spPr>
          <a:xfrm>
            <a:off x="2099556" y="2239963"/>
            <a:ext cx="687458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stejně rychle, jako kdyby tam nebyla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24"/>
          <p:cNvSpPr/>
          <p:nvPr/>
        </p:nvSpPr>
        <p:spPr>
          <a:xfrm>
            <a:off x="2099556" y="3140076"/>
            <a:ext cx="687458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1,5x rychleji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24"/>
          <p:cNvSpPr/>
          <p:nvPr/>
        </p:nvSpPr>
        <p:spPr>
          <a:xfrm>
            <a:off x="2098016" y="4041776"/>
            <a:ext cx="6884059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2x rychleji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24"/>
          <p:cNvSpPr/>
          <p:nvPr/>
        </p:nvSpPr>
        <p:spPr>
          <a:xfrm>
            <a:off x="9122296" y="2133601"/>
            <a:ext cx="758304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6" name="Google Shape;566;p24"/>
          <p:cNvSpPr/>
          <p:nvPr/>
        </p:nvSpPr>
        <p:spPr>
          <a:xfrm>
            <a:off x="9158809" y="3032126"/>
            <a:ext cx="758304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7" name="Google Shape;567;p24"/>
          <p:cNvSpPr/>
          <p:nvPr/>
        </p:nvSpPr>
        <p:spPr>
          <a:xfrm>
            <a:off x="9158809" y="3932239"/>
            <a:ext cx="758304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8" name="Google Shape;568;p24"/>
          <p:cNvSpPr txBox="1"/>
          <p:nvPr/>
        </p:nvSpPr>
        <p:spPr>
          <a:xfrm>
            <a:off x="1962151" y="4858113"/>
            <a:ext cx="7229475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Vaření s pokličkou tak šetří plynovou nebo elektrickou energii.</a:t>
            </a:r>
            <a:b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Dalším </a:t>
            </a:r>
            <a:r>
              <a:rPr lang="cs-CZ" sz="20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dobrým tipem</a:t>
            </a: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je, aby hrnec stál vždy na plotýnce, která odpovídá jeho velikosti</a:t>
            </a:r>
            <a:r>
              <a:rPr lang="cs-CZ" sz="20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n</a:t>
            </a: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ikdy ne na větší.</a:t>
            </a:r>
            <a:endParaRPr sz="18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69" name="Google Shape;56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p2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p2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p2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2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576" name="Google Shape;576;p24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25"/>
          <p:cNvSpPr txBox="1">
            <a:spLocks noGrp="1"/>
          </p:cNvSpPr>
          <p:nvPr>
            <p:ph type="body" idx="1"/>
          </p:nvPr>
        </p:nvSpPr>
        <p:spPr>
          <a:xfrm>
            <a:off x="1955800" y="547689"/>
            <a:ext cx="8229600" cy="108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BFBFBF"/>
                </a:solidFill>
              </a:rPr>
              <a:t>Co mohu udělat 3000 </a:t>
            </a:r>
            <a:endParaRPr sz="2800" b="1">
              <a:solidFill>
                <a:srgbClr val="BFBFBF"/>
              </a:solidFill>
            </a:endParaRPr>
          </a:p>
          <a:p>
            <a:pPr marL="34290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Který druh masa by bylo ideální vyškrtnout </a:t>
            </a:r>
            <a:br>
              <a:rPr lang="cs-CZ" sz="2800" b="1"/>
            </a:br>
            <a:r>
              <a:rPr lang="cs-CZ" sz="2800" b="1"/>
              <a:t>z jídelníčku, abys snížil dopad na klima:</a:t>
            </a:r>
            <a:endParaRPr sz="2800" b="1"/>
          </a:p>
        </p:txBody>
      </p:sp>
      <p:sp>
        <p:nvSpPr>
          <p:cNvPr id="582" name="Google Shape;582;p25"/>
          <p:cNvSpPr/>
          <p:nvPr/>
        </p:nvSpPr>
        <p:spPr>
          <a:xfrm>
            <a:off x="2099556" y="2239963"/>
            <a:ext cx="687458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vepřové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25"/>
          <p:cNvSpPr/>
          <p:nvPr/>
        </p:nvSpPr>
        <p:spPr>
          <a:xfrm>
            <a:off x="2099556" y="3140076"/>
            <a:ext cx="687458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hovězí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25"/>
          <p:cNvSpPr/>
          <p:nvPr/>
        </p:nvSpPr>
        <p:spPr>
          <a:xfrm>
            <a:off x="2098016" y="4041776"/>
            <a:ext cx="6884059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kuřecí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25"/>
          <p:cNvSpPr/>
          <p:nvPr/>
        </p:nvSpPr>
        <p:spPr>
          <a:xfrm>
            <a:off x="9197975" y="213360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6" name="Google Shape;586;p25"/>
          <p:cNvSpPr/>
          <p:nvPr/>
        </p:nvSpPr>
        <p:spPr>
          <a:xfrm>
            <a:off x="9234488" y="3032126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7" name="Google Shape;587;p25"/>
          <p:cNvSpPr/>
          <p:nvPr/>
        </p:nvSpPr>
        <p:spPr>
          <a:xfrm>
            <a:off x="9234488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8" name="Google Shape;588;p25"/>
          <p:cNvSpPr txBox="1"/>
          <p:nvPr/>
        </p:nvSpPr>
        <p:spPr>
          <a:xfrm>
            <a:off x="1962152" y="4797152"/>
            <a:ext cx="70200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jeden kilogram hovězího masa se spotřebuje </a:t>
            </a:r>
            <a:b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15 500 litrů vody a do vzduchu se vypustí 60 kg skleníkových plynů. Měli bychom ho jíst vzácně.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89" name="Google Shape;589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90" name="Google Shape;590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p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4" name="Google Shape;594;p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Google Shape;595;p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596" name="Google Shape;596;p25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26"/>
          <p:cNvSpPr txBox="1"/>
          <p:nvPr/>
        </p:nvSpPr>
        <p:spPr>
          <a:xfrm>
            <a:off x="1524000" y="549275"/>
            <a:ext cx="9144000" cy="719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Co mohu udělat 4000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Perlátor je věc, která:</a:t>
            </a:r>
            <a:endParaRPr sz="2800" b="1" i="0" u="none" strike="noStrike" cap="none" baseline="-25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2" name="Google Shape;602;p26"/>
          <p:cNvSpPr/>
          <p:nvPr/>
        </p:nvSpPr>
        <p:spPr>
          <a:xfrm>
            <a:off x="2099556" y="2239963"/>
            <a:ext cx="687458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vyrábí perly, které pohlcují emise 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3" name="Google Shape;603;p26"/>
          <p:cNvSpPr/>
          <p:nvPr/>
        </p:nvSpPr>
        <p:spPr>
          <a:xfrm>
            <a:off x="2099556" y="3140076"/>
            <a:ext cx="687458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svítí úsporným perleťovým světlem  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26"/>
          <p:cNvSpPr/>
          <p:nvPr/>
        </p:nvSpPr>
        <p:spPr>
          <a:xfrm>
            <a:off x="2098016" y="4041776"/>
            <a:ext cx="6884059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šetří vodu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26"/>
          <p:cNvSpPr/>
          <p:nvPr/>
        </p:nvSpPr>
        <p:spPr>
          <a:xfrm>
            <a:off x="9122296" y="2133601"/>
            <a:ext cx="758304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6" name="Google Shape;606;p26"/>
          <p:cNvSpPr/>
          <p:nvPr/>
        </p:nvSpPr>
        <p:spPr>
          <a:xfrm>
            <a:off x="9158809" y="3032126"/>
            <a:ext cx="758304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7" name="Google Shape;607;p26"/>
          <p:cNvSpPr/>
          <p:nvPr/>
        </p:nvSpPr>
        <p:spPr>
          <a:xfrm>
            <a:off x="9158809" y="3932239"/>
            <a:ext cx="758304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8" name="Google Shape;608;p26"/>
          <p:cNvSpPr txBox="1"/>
          <p:nvPr/>
        </p:nvSpPr>
        <p:spPr>
          <a:xfrm>
            <a:off x="1962151" y="4858113"/>
            <a:ext cx="722947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Perlátor je malý váleček, který se namontuje na vodovodní kohoutek a sníží průtok vody skoro </a:t>
            </a:r>
            <a:b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polovinu. Ideální je do koupelen.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09" name="Google Shape;609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p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p2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p2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p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616" name="Google Shape;616;p26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27"/>
          <p:cNvSpPr txBox="1">
            <a:spLocks noGrp="1"/>
          </p:cNvSpPr>
          <p:nvPr>
            <p:ph type="body" idx="4294967295"/>
          </p:nvPr>
        </p:nvSpPr>
        <p:spPr>
          <a:xfrm>
            <a:off x="1774825" y="547689"/>
            <a:ext cx="8642350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BFBFBF"/>
                </a:solidFill>
              </a:rPr>
              <a:t>Co mohu udělat 5000 </a:t>
            </a:r>
            <a:endParaRPr sz="2800" b="1">
              <a:solidFill>
                <a:srgbClr val="BFBFBF"/>
              </a:solidFill>
            </a:endParaRPr>
          </a:p>
          <a:p>
            <a:pPr marL="34290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Nabíječka na mobil zapomenutá v zásuvce:</a:t>
            </a:r>
            <a:endParaRPr sz="2800" b="1"/>
          </a:p>
        </p:txBody>
      </p:sp>
      <p:sp>
        <p:nvSpPr>
          <p:cNvPr id="622" name="Google Shape;622;p27"/>
          <p:cNvSpPr/>
          <p:nvPr/>
        </p:nvSpPr>
        <p:spPr>
          <a:xfrm>
            <a:off x="1595500" y="2239963"/>
            <a:ext cx="7408801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</a:t>
            </a: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stále spotřebovává energii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27"/>
          <p:cNvSpPr/>
          <p:nvPr/>
        </p:nvSpPr>
        <p:spPr>
          <a:xfrm>
            <a:off x="1595500" y="3140076"/>
            <a:ext cx="7408801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</a:t>
            </a: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spotřebovává energii jen 15 minut od odpojení mobilu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4" name="Google Shape;624;p27"/>
          <p:cNvSpPr/>
          <p:nvPr/>
        </p:nvSpPr>
        <p:spPr>
          <a:xfrm>
            <a:off x="1592048" y="4041776"/>
            <a:ext cx="7420190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</a:t>
            </a: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nespotřebovává žádnou energii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p27"/>
          <p:cNvSpPr/>
          <p:nvPr/>
        </p:nvSpPr>
        <p:spPr>
          <a:xfrm>
            <a:off x="9228138" y="2133601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6" name="Google Shape;626;p27"/>
          <p:cNvSpPr/>
          <p:nvPr/>
        </p:nvSpPr>
        <p:spPr>
          <a:xfrm>
            <a:off x="9264650" y="30321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7" name="Google Shape;627;p27"/>
          <p:cNvSpPr/>
          <p:nvPr/>
        </p:nvSpPr>
        <p:spPr>
          <a:xfrm>
            <a:off x="9264650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8" name="Google Shape;628;p27"/>
          <p:cNvSpPr txBox="1"/>
          <p:nvPr/>
        </p:nvSpPr>
        <p:spPr>
          <a:xfrm>
            <a:off x="1962151" y="4858113"/>
            <a:ext cx="722947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Nabíječka v zásuvce, i když nic nenabíjí, stále žere energii. Vždy ji tedy vytahujte ze zásuvky.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29" name="Google Shape;62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0" name="Google Shape;630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1" name="Google Shape;631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2" name="Google Shape;632;p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3" name="Google Shape;633;p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4" name="Google Shape;634;p2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5" name="Google Shape;635;p2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636" name="Google Shape;636;p27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"/>
          <p:cNvSpPr txBox="1">
            <a:spLocks noGrp="1"/>
          </p:cNvSpPr>
          <p:nvPr>
            <p:ph type="body" idx="1"/>
          </p:nvPr>
        </p:nvSpPr>
        <p:spPr>
          <a:xfrm>
            <a:off x="1524000" y="549275"/>
            <a:ext cx="9144000" cy="719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00B050"/>
                </a:solidFill>
              </a:rPr>
              <a:t>Změny klimatu 1000</a:t>
            </a:r>
            <a:r>
              <a:rPr lang="cs-CZ" sz="2800" b="1"/>
              <a:t> </a:t>
            </a:r>
            <a:endParaRPr/>
          </a:p>
          <a:p>
            <a:pPr marL="342900" lvl="0" indent="-342900" algn="ctr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Klima je jen jiný název pro slovo:</a:t>
            </a:r>
            <a:endParaRPr sz="2800" b="1" baseline="-25000"/>
          </a:p>
        </p:txBody>
      </p:sp>
      <p:sp>
        <p:nvSpPr>
          <p:cNvPr id="138" name="Google Shape;138;p3"/>
          <p:cNvSpPr/>
          <p:nvPr/>
        </p:nvSpPr>
        <p:spPr>
          <a:xfrm>
            <a:off x="3216276" y="2239963"/>
            <a:ext cx="575786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ovzduší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"/>
          <p:cNvSpPr/>
          <p:nvPr/>
        </p:nvSpPr>
        <p:spPr>
          <a:xfrm>
            <a:off x="3216276" y="3140076"/>
            <a:ext cx="575786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planeta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3"/>
          <p:cNvSpPr/>
          <p:nvPr/>
        </p:nvSpPr>
        <p:spPr>
          <a:xfrm>
            <a:off x="3216275" y="4041776"/>
            <a:ext cx="5765800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podnebí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/>
          <p:cNvSpPr/>
          <p:nvPr/>
        </p:nvSpPr>
        <p:spPr>
          <a:xfrm>
            <a:off x="9197975" y="213360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3"/>
          <p:cNvSpPr/>
          <p:nvPr/>
        </p:nvSpPr>
        <p:spPr>
          <a:xfrm>
            <a:off x="9234488" y="30321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3"/>
          <p:cNvSpPr/>
          <p:nvPr/>
        </p:nvSpPr>
        <p:spPr>
          <a:xfrm>
            <a:off x="9234488" y="3932239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3">
            <a:hlinkClick r:id="rId3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3105410" y="4928721"/>
            <a:ext cx="616950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Klima a podnebí je jedno a to samé. </a:t>
            </a:r>
            <a:b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4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Dá se tedy i říci, že probíhají změny podnebí.</a:t>
            </a:r>
            <a:endParaRPr sz="24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6" name="Google Shape;14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"/>
          <p:cNvSpPr txBox="1">
            <a:spLocks noGrp="1"/>
          </p:cNvSpPr>
          <p:nvPr>
            <p:ph type="body" idx="1"/>
          </p:nvPr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3400" lvl="0" indent="-5334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00B050"/>
                </a:solidFill>
              </a:rPr>
              <a:t>Změny klimatu 2000 </a:t>
            </a:r>
            <a:endParaRPr sz="2800" b="1">
              <a:solidFill>
                <a:srgbClr val="00B050"/>
              </a:solidFill>
            </a:endParaRPr>
          </a:p>
          <a:p>
            <a:pPr marL="533400" lvl="0" indent="-5334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Klima se projevuje na konkrétních</a:t>
            </a:r>
            <a:endParaRPr/>
          </a:p>
          <a:p>
            <a:pPr marL="533400" lvl="0" indent="-5334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místech planety ve formě:</a:t>
            </a:r>
            <a:endParaRPr sz="2800" b="1"/>
          </a:p>
        </p:txBody>
      </p:sp>
      <p:sp>
        <p:nvSpPr>
          <p:cNvPr id="159" name="Google Shape;159;p4"/>
          <p:cNvSpPr/>
          <p:nvPr/>
        </p:nvSpPr>
        <p:spPr>
          <a:xfrm>
            <a:off x="2567608" y="2239963"/>
            <a:ext cx="6406531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sucha  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4"/>
          <p:cNvSpPr/>
          <p:nvPr/>
        </p:nvSpPr>
        <p:spPr>
          <a:xfrm>
            <a:off x="2567608" y="3140076"/>
            <a:ext cx="6406531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počasí (deště, sněžení, větru...)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2566713" y="4041776"/>
            <a:ext cx="6415362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většího výskytu zvířat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4"/>
          <p:cNvSpPr/>
          <p:nvPr/>
        </p:nvSpPr>
        <p:spPr>
          <a:xfrm>
            <a:off x="9197975" y="213360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Google Shape;163;p4"/>
          <p:cNvSpPr/>
          <p:nvPr/>
        </p:nvSpPr>
        <p:spPr>
          <a:xfrm>
            <a:off x="9234488" y="3032126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9234488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4"/>
          <p:cNvSpPr txBox="1"/>
          <p:nvPr/>
        </p:nvSpPr>
        <p:spPr>
          <a:xfrm>
            <a:off x="2260704" y="4788535"/>
            <a:ext cx="69858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Klima je dlouhodobé a tvoří ho různé veličiny, jako je teplota, vlhkost, tlak vzduchu a také vítr, srážky, množství částic </a:t>
            </a:r>
            <a:b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atd.</a:t>
            </a:r>
            <a:r>
              <a:rPr lang="cs-CZ" sz="1800" b="1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 dané oblasti. Jejich množství a změny pak ovlivňují počasí na daném místě.</a:t>
            </a:r>
            <a:endParaRPr sz="18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6" name="Google Shape;16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"/>
          <p:cNvSpPr/>
          <p:nvPr/>
        </p:nvSpPr>
        <p:spPr>
          <a:xfrm>
            <a:off x="1955800" y="547689"/>
            <a:ext cx="8229600" cy="108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60400" marR="0" lvl="0" indent="-6604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Změny klimatu 3000 </a:t>
            </a:r>
            <a:endParaRPr sz="2800" b="1" i="0" u="none" strike="noStrike" cap="none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marR="0" lvl="0" indent="-6604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Klima planety se mění, protože dochází: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5"/>
          <p:cNvSpPr/>
          <p:nvPr/>
        </p:nvSpPr>
        <p:spPr>
          <a:xfrm>
            <a:off x="3209926" y="2239963"/>
            <a:ext cx="575786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ke změně teploty oceánů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5"/>
          <p:cNvSpPr/>
          <p:nvPr/>
        </p:nvSpPr>
        <p:spPr>
          <a:xfrm>
            <a:off x="3209926" y="3140076"/>
            <a:ext cx="575786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k celkovému ochlazování planety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5"/>
          <p:cNvSpPr/>
          <p:nvPr/>
        </p:nvSpPr>
        <p:spPr>
          <a:xfrm>
            <a:off x="3209925" y="4041776"/>
            <a:ext cx="5765800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k celkovému oteplování planety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5"/>
          <p:cNvSpPr/>
          <p:nvPr/>
        </p:nvSpPr>
        <p:spPr>
          <a:xfrm>
            <a:off x="9191625" y="213360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5"/>
          <p:cNvSpPr/>
          <p:nvPr/>
        </p:nvSpPr>
        <p:spPr>
          <a:xfrm>
            <a:off x="9228138" y="30321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5"/>
          <p:cNvSpPr/>
          <p:nvPr/>
        </p:nvSpPr>
        <p:spPr>
          <a:xfrm>
            <a:off x="9228138" y="3932239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5"/>
          <p:cNvSpPr txBox="1"/>
          <p:nvPr/>
        </p:nvSpPr>
        <p:spPr>
          <a:xfrm>
            <a:off x="2603612" y="4833156"/>
            <a:ext cx="73437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To, že se zvyšuje celková průměrná teplota planety,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neznamená, že je všude tepleji. Změna teploty i jen o jeden stupeň má hlavní dopad na počasí v jednotlivých částech světa. Někde přestává pršet a jinde zuří sněhové bouře.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86" name="Google Shape;18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5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"/>
          <p:cNvSpPr txBox="1">
            <a:spLocks noGrp="1"/>
          </p:cNvSpPr>
          <p:nvPr>
            <p:ph type="body" idx="4294967295"/>
          </p:nvPr>
        </p:nvSpPr>
        <p:spPr>
          <a:xfrm>
            <a:off x="1774825" y="547689"/>
            <a:ext cx="8642350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00B050"/>
                </a:solidFill>
              </a:rPr>
              <a:t>Změny klimatu 4000 </a:t>
            </a:r>
            <a:endParaRPr/>
          </a:p>
          <a:p>
            <a:pPr marL="34290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Existují tzv. skleníkové plyny, které vytváří skleníkový efekt planety, tyto plyny jsou:</a:t>
            </a:r>
            <a:endParaRPr sz="2800" b="1"/>
          </a:p>
        </p:txBody>
      </p:sp>
      <p:sp>
        <p:nvSpPr>
          <p:cNvPr id="199" name="Google Shape;199;p6"/>
          <p:cNvSpPr/>
          <p:nvPr/>
        </p:nvSpPr>
        <p:spPr>
          <a:xfrm>
            <a:off x="2315580" y="2239963"/>
            <a:ext cx="6688721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cs-CZ" sz="2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přirozené a potřebujeme je</a:t>
            </a:r>
            <a:endParaRPr sz="2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6"/>
          <p:cNvSpPr/>
          <p:nvPr/>
        </p:nvSpPr>
        <p:spPr>
          <a:xfrm>
            <a:off x="2315580" y="3140076"/>
            <a:ext cx="6688721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cs-CZ" sz="2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produkované jen člověkem a škodí planetě</a:t>
            </a:r>
            <a:endParaRPr sz="2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6"/>
          <p:cNvSpPr/>
          <p:nvPr/>
        </p:nvSpPr>
        <p:spPr>
          <a:xfrm>
            <a:off x="2313235" y="4041776"/>
            <a:ext cx="669900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cs-CZ" sz="2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jsou jen ve sklenících na zahradách a neškodí</a:t>
            </a:r>
            <a:endParaRPr sz="2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6"/>
          <p:cNvSpPr/>
          <p:nvPr/>
        </p:nvSpPr>
        <p:spPr>
          <a:xfrm>
            <a:off x="9228138" y="2133601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Google Shape;203;p6"/>
          <p:cNvSpPr/>
          <p:nvPr/>
        </p:nvSpPr>
        <p:spPr>
          <a:xfrm>
            <a:off x="9264650" y="30321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6"/>
          <p:cNvSpPr/>
          <p:nvPr/>
        </p:nvSpPr>
        <p:spPr>
          <a:xfrm>
            <a:off x="9264650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6"/>
          <p:cNvSpPr txBox="1"/>
          <p:nvPr/>
        </p:nvSpPr>
        <p:spPr>
          <a:xfrm>
            <a:off x="2603612" y="4869160"/>
            <a:ext cx="6400689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Bez skleníkových plynů by nemohl existovat život na naší planetě. Vždy tady byly a chránili naši planetu. Problém je, že jich teď lidstvo uměle produkuje mnohem víc. </a:t>
            </a:r>
            <a:b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tím dochází k oteplování planety.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6" name="Google Shape;20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6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7"/>
          <p:cNvSpPr txBox="1">
            <a:spLocks noGrp="1"/>
          </p:cNvSpPr>
          <p:nvPr>
            <p:ph type="body" idx="1"/>
          </p:nvPr>
        </p:nvSpPr>
        <p:spPr>
          <a:xfrm>
            <a:off x="1955800" y="547689"/>
            <a:ext cx="8229600" cy="108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Arial"/>
              <a:buNone/>
            </a:pPr>
            <a:r>
              <a:rPr lang="cs-CZ" sz="2800" b="1">
                <a:solidFill>
                  <a:srgbClr val="00B050"/>
                </a:solidFill>
              </a:rPr>
              <a:t>Změny klimatu 5000</a:t>
            </a:r>
            <a:r>
              <a:rPr lang="cs-CZ" sz="2800" b="1"/>
              <a:t> </a:t>
            </a:r>
            <a:endParaRPr/>
          </a:p>
          <a:p>
            <a:pPr marL="34290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2800" b="1"/>
              <a:t>Co dělá skleníkový efekt planety?</a:t>
            </a:r>
            <a:endParaRPr sz="2800" b="1"/>
          </a:p>
        </p:txBody>
      </p:sp>
      <p:sp>
        <p:nvSpPr>
          <p:cNvPr id="219" name="Google Shape;219;p7"/>
          <p:cNvSpPr/>
          <p:nvPr/>
        </p:nvSpPr>
        <p:spPr>
          <a:xfrm>
            <a:off x="2963652" y="2059198"/>
            <a:ext cx="6010487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škodí naší planetě, protože ji zahřívá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7"/>
          <p:cNvSpPr/>
          <p:nvPr/>
        </p:nvSpPr>
        <p:spPr>
          <a:xfrm>
            <a:off x="2963652" y="2959311"/>
            <a:ext cx="6010487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chrání naš</a:t>
            </a:r>
            <a:r>
              <a:rPr lang="cs-CZ" sz="2000" b="1">
                <a:solidFill>
                  <a:schemeClr val="dk1"/>
                </a:solidFill>
              </a:rPr>
              <a:t>i</a:t>
            </a: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planetu, bez něj by planeta zmrzla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7"/>
          <p:cNvSpPr/>
          <p:nvPr/>
        </p:nvSpPr>
        <p:spPr>
          <a:xfrm>
            <a:off x="2963303" y="3861011"/>
            <a:ext cx="6018772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nic nedělá, je to vymyšlený název ekologů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7"/>
          <p:cNvSpPr/>
          <p:nvPr/>
        </p:nvSpPr>
        <p:spPr>
          <a:xfrm>
            <a:off x="9197975" y="195283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3" name="Google Shape;223;p7"/>
          <p:cNvSpPr/>
          <p:nvPr/>
        </p:nvSpPr>
        <p:spPr>
          <a:xfrm>
            <a:off x="9234488" y="2851361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7"/>
          <p:cNvSpPr/>
          <p:nvPr/>
        </p:nvSpPr>
        <p:spPr>
          <a:xfrm>
            <a:off x="9234488" y="3751474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5" name="Google Shape;225;p7"/>
          <p:cNvSpPr txBox="1"/>
          <p:nvPr/>
        </p:nvSpPr>
        <p:spPr>
          <a:xfrm>
            <a:off x="2603612" y="4941890"/>
            <a:ext cx="69849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Skleníkový efekt chrání naši planetu před kosmickým zářením </a:t>
            </a:r>
            <a:b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hlavně na Zemi zadržuje sluneční záření. </a:t>
            </a:r>
            <a:b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Bez něj by byla průměrná teplota na planetě −18 °C.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6" name="Google Shape;22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7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8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Klima a člověk 1000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Klimatické změny na naší planetě: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8"/>
          <p:cNvSpPr/>
          <p:nvPr/>
        </p:nvSpPr>
        <p:spPr>
          <a:xfrm>
            <a:off x="2135188" y="2239963"/>
            <a:ext cx="6869112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neexistují, nic takového se neděje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8"/>
          <p:cNvSpPr/>
          <p:nvPr/>
        </p:nvSpPr>
        <p:spPr>
          <a:xfrm>
            <a:off x="2135188" y="3140076"/>
            <a:ext cx="6869112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způsobuje činnost lidí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8"/>
          <p:cNvSpPr/>
          <p:nvPr/>
        </p:nvSpPr>
        <p:spPr>
          <a:xfrm>
            <a:off x="2133600" y="4041776"/>
            <a:ext cx="6878638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způsobuje sama planeta svým vývojem</a:t>
            </a: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8"/>
          <p:cNvSpPr/>
          <p:nvPr/>
        </p:nvSpPr>
        <p:spPr>
          <a:xfrm>
            <a:off x="9228138" y="2133601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Google Shape;244;p8"/>
          <p:cNvSpPr/>
          <p:nvPr/>
        </p:nvSpPr>
        <p:spPr>
          <a:xfrm>
            <a:off x="9264650" y="3032126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p8"/>
          <p:cNvSpPr/>
          <p:nvPr/>
        </p:nvSpPr>
        <p:spPr>
          <a:xfrm>
            <a:off x="9264650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Google Shape;246;p8"/>
          <p:cNvSpPr txBox="1"/>
          <p:nvPr/>
        </p:nvSpPr>
        <p:spPr>
          <a:xfrm>
            <a:off x="2133601" y="4797152"/>
            <a:ext cx="68706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Klimatické změny aktuálně způsobuje činnost člověka. Vědecky je prokázáno, že od doby, kdy lidstvo začalo využívat ve velkém továrny, spalování uhlí, auta a intenzivní zemědělství (velkochovy), se klima rychle zhoršuje.</a:t>
            </a:r>
            <a:endParaRPr sz="20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47" name="Google Shape;24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8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9"/>
          <p:cNvSpPr/>
          <p:nvPr/>
        </p:nvSpPr>
        <p:spPr>
          <a:xfrm>
            <a:off x="1884363" y="549276"/>
            <a:ext cx="8424862" cy="68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Klima a člověk 2000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zemích jako je ČR má největší vliv na oteplování planety: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9"/>
          <p:cNvSpPr/>
          <p:nvPr/>
        </p:nvSpPr>
        <p:spPr>
          <a:xfrm>
            <a:off x="2099556" y="2239963"/>
            <a:ext cx="6874583" cy="576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energetika (výroba tepla a elektřiny spalováním uhlí, zemního plynu apod., zpracování ropy atd.)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9"/>
          <p:cNvSpPr/>
          <p:nvPr/>
        </p:nvSpPr>
        <p:spPr>
          <a:xfrm>
            <a:off x="2099556" y="3140076"/>
            <a:ext cx="6874583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výroba elektroniky (mobily, počítač</a:t>
            </a:r>
            <a:r>
              <a:rPr lang="cs-CZ" sz="2000" b="1">
                <a:solidFill>
                  <a:schemeClr val="dk1"/>
                </a:solidFill>
              </a:rPr>
              <a:t>e apod.</a:t>
            </a: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9"/>
          <p:cNvSpPr/>
          <p:nvPr/>
        </p:nvSpPr>
        <p:spPr>
          <a:xfrm>
            <a:off x="2098016" y="4041776"/>
            <a:ext cx="6884059" cy="576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cs-CZ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doprava (auta, lodě, letadla atd.) </a:t>
            </a:r>
            <a:endParaRPr sz="2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9"/>
          <p:cNvSpPr/>
          <p:nvPr/>
        </p:nvSpPr>
        <p:spPr>
          <a:xfrm>
            <a:off x="9197975" y="2133601"/>
            <a:ext cx="755650" cy="720725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Google Shape;264;p9"/>
          <p:cNvSpPr/>
          <p:nvPr/>
        </p:nvSpPr>
        <p:spPr>
          <a:xfrm>
            <a:off x="9234488" y="3032126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5" name="Google Shape;265;p9"/>
          <p:cNvSpPr/>
          <p:nvPr/>
        </p:nvSpPr>
        <p:spPr>
          <a:xfrm>
            <a:off x="9234488" y="3932239"/>
            <a:ext cx="755650" cy="720725"/>
          </a:xfrm>
          <a:prstGeom prst="smileyFace">
            <a:avLst>
              <a:gd name="adj" fmla="val -4653"/>
            </a:avLst>
          </a:prstGeom>
          <a:gradFill>
            <a:gsLst>
              <a:gs pos="0">
                <a:srgbClr val="FFFFFF"/>
              </a:gs>
              <a:gs pos="50000">
                <a:srgbClr val="FFFF66">
                  <a:alpha val="0"/>
                </a:srgbClr>
              </a:gs>
              <a:gs pos="100000">
                <a:srgbClr val="FFFFFF"/>
              </a:gs>
            </a:gsLst>
            <a:lin ang="18900000" scaled="0"/>
          </a:gra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6" name="Google Shape;266;p9"/>
          <p:cNvSpPr txBox="1"/>
          <p:nvPr/>
        </p:nvSpPr>
        <p:spPr>
          <a:xfrm>
            <a:off x="2114976" y="4841786"/>
            <a:ext cx="66528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pro ČR (2020): Energetika = 39 %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Doprava = 16 %</a:t>
            </a:r>
            <a:endParaRPr sz="1800" b="1" i="0" u="none" strike="noStrike" cap="none">
              <a:solidFill>
                <a:srgbClr val="33CC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Průmysl (výroba) = 13 %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Domácnosti, zemědělství, instituce (ohřev vody, topení) = 11 %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1" i="0" u="none" strike="noStrike" cap="none">
                <a:solidFill>
                  <a:srgbClr val="33CC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Zemědělství (pěstování rostlin a chov zvířat) = 7 %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7" name="Google Shape;26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360" y="5733256"/>
            <a:ext cx="756084" cy="7891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56440" y="5877272"/>
            <a:ext cx="1821734" cy="677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4107361">
            <a:off x="26399" y="436759"/>
            <a:ext cx="1173665" cy="1870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782508">
            <a:off x="121812" y="72189"/>
            <a:ext cx="1038188" cy="1198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620077" y="2261466"/>
            <a:ext cx="1130611" cy="1256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1539397">
            <a:off x="11469731" y="3220034"/>
            <a:ext cx="922208" cy="1643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813816" y="4054165"/>
            <a:ext cx="691163" cy="717771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9">
            <a:hlinkClick r:id="rId10" action="ppaction://hlinksldjump"/>
          </p:cNvPr>
          <p:cNvSpPr/>
          <p:nvPr/>
        </p:nvSpPr>
        <p:spPr>
          <a:xfrm>
            <a:off x="5087938" y="6265863"/>
            <a:ext cx="1979612" cy="366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35000">
                <a:srgbClr val="FFFFFF"/>
              </a:gs>
              <a:gs pos="100000">
                <a:srgbClr val="32329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cs-CZ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Zpět na výběr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1887</Words>
  <Application>Microsoft Office PowerPoint</Application>
  <PresentationFormat>Širokoúhlá obrazovka</PresentationFormat>
  <Paragraphs>222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Times New Roman</vt:lpstr>
      <vt:lpstr>Arial Black</vt:lpstr>
      <vt:lpstr>Arial</vt:lpstr>
      <vt:lpstr>Calibri</vt:lpstr>
      <vt:lpstr>Výchozí návrh</vt:lpstr>
      <vt:lpstr>RISKUJ!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jan.smrcka@terezanet.cz</dc:creator>
  <cp:lastModifiedBy>Ehrlich Pavel</cp:lastModifiedBy>
  <cp:revision>2</cp:revision>
  <dcterms:created xsi:type="dcterms:W3CDTF">2006-04-06T19:38:29Z</dcterms:created>
  <dcterms:modified xsi:type="dcterms:W3CDTF">2025-06-22T10:07:13Z</dcterms:modified>
</cp:coreProperties>
</file>