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Montserrat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iikDNb6IJF1waBe7/wrsrTc3EpY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Light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Light-italic.fntdata"/><Relationship Id="rId25" Type="http://schemas.openxmlformats.org/officeDocument/2006/relationships/font" Target="fonts/MontserratLight-bold.fntdata"/><Relationship Id="rId28" Type="http://customschemas.google.com/relationships/presentationmetadata" Target="metadata"/><Relationship Id="rId27" Type="http://schemas.openxmlformats.org/officeDocument/2006/relationships/font" Target="fonts/Montserrat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24.jpg"/><Relationship Id="rId8" Type="http://schemas.openxmlformats.org/officeDocument/2006/relationships/image" Target="../media/image2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5" name="Google Shape;5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39749"/>
            <a:ext cx="9144000" cy="466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17352" l="0" r="0" t="18876"/>
          <a:stretch/>
        </p:blipFill>
        <p:spPr>
          <a:xfrm>
            <a:off x="6786437" y="0"/>
            <a:ext cx="2357550" cy="6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2149" y="4305178"/>
            <a:ext cx="692874" cy="28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5900" y="4209288"/>
            <a:ext cx="1021266" cy="45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7">
            <a:alphaModFix/>
          </a:blip>
          <a:srcRect b="0" l="1640" r="-1639" t="0"/>
          <a:stretch/>
        </p:blipFill>
        <p:spPr>
          <a:xfrm>
            <a:off x="1194288" y="4103722"/>
            <a:ext cx="4451338" cy="74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8988" y="4246000"/>
            <a:ext cx="692879" cy="45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11838" y="4246013"/>
            <a:ext cx="692876" cy="3853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"/>
          <p:cNvSpPr txBox="1"/>
          <p:nvPr/>
        </p:nvSpPr>
        <p:spPr>
          <a:xfrm>
            <a:off x="0" y="4780975"/>
            <a:ext cx="8819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cs" sz="1000"/>
              <a:t>Prezentace je upravitelná. Za úpravy oproti originálu nenese Člověk v tísni, o. p. s. odpovědnost.</a:t>
            </a:r>
            <a:endParaRPr i="1"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25" name="Google Shape;125;p10"/>
          <p:cNvPicPr preferRelativeResize="0"/>
          <p:nvPr/>
        </p:nvPicPr>
        <p:blipFill rotWithShape="1">
          <a:blip r:embed="rId3">
            <a:alphaModFix/>
          </a:blip>
          <a:srcRect b="75185" l="0" r="20997" t="0"/>
          <a:stretch/>
        </p:blipFill>
        <p:spPr>
          <a:xfrm>
            <a:off x="362150" y="97775"/>
            <a:ext cx="6584125" cy="146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0"/>
          <p:cNvPicPr preferRelativeResize="0"/>
          <p:nvPr/>
        </p:nvPicPr>
        <p:blipFill rotWithShape="1">
          <a:blip r:embed="rId3">
            <a:alphaModFix/>
          </a:blip>
          <a:srcRect b="58889" l="32457" r="55513" t="24258"/>
          <a:stretch/>
        </p:blipFill>
        <p:spPr>
          <a:xfrm>
            <a:off x="1066335" y="1856425"/>
            <a:ext cx="1541516" cy="152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"/>
          <p:cNvPicPr preferRelativeResize="0"/>
          <p:nvPr/>
        </p:nvPicPr>
        <p:blipFill rotWithShape="1">
          <a:blip r:embed="rId3">
            <a:alphaModFix/>
          </a:blip>
          <a:srcRect b="25740" l="32328" r="55643" t="57407"/>
          <a:stretch/>
        </p:blipFill>
        <p:spPr>
          <a:xfrm>
            <a:off x="2525730" y="1893597"/>
            <a:ext cx="1541516" cy="1524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 b="25741" l="57300" r="30669" t="57406"/>
          <a:stretch/>
        </p:blipFill>
        <p:spPr>
          <a:xfrm>
            <a:off x="3961069" y="1893598"/>
            <a:ext cx="1541477" cy="152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8707" l="69846" r="18124" t="72588"/>
          <a:stretch/>
        </p:blipFill>
        <p:spPr>
          <a:xfrm>
            <a:off x="6946271" y="1942351"/>
            <a:ext cx="1388876" cy="1524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0"/>
          <p:cNvPicPr preferRelativeResize="0"/>
          <p:nvPr/>
        </p:nvPicPr>
        <p:blipFill rotWithShape="1">
          <a:blip r:embed="rId3">
            <a:alphaModFix/>
          </a:blip>
          <a:srcRect b="59605" l="82275" r="5695" t="24258"/>
          <a:stretch/>
        </p:blipFill>
        <p:spPr>
          <a:xfrm>
            <a:off x="5404757" y="1881991"/>
            <a:ext cx="1541516" cy="1460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0"/>
          <p:cNvPicPr preferRelativeResize="0"/>
          <p:nvPr/>
        </p:nvPicPr>
        <p:blipFill rotWithShape="1">
          <a:blip r:embed="rId3">
            <a:alphaModFix/>
          </a:blip>
          <a:srcRect b="42499" l="3809" r="91876" t="40649"/>
          <a:stretch/>
        </p:blipFill>
        <p:spPr>
          <a:xfrm>
            <a:off x="588897" y="1893598"/>
            <a:ext cx="526192" cy="1451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/>
          <p:cNvPicPr preferRelativeResize="0"/>
          <p:nvPr/>
        </p:nvPicPr>
        <p:blipFill rotWithShape="1">
          <a:blip r:embed="rId3">
            <a:alphaModFix/>
          </a:blip>
          <a:srcRect b="8708" l="69846" r="18124" t="89262"/>
          <a:stretch/>
        </p:blipFill>
        <p:spPr>
          <a:xfrm>
            <a:off x="4025178" y="3301614"/>
            <a:ext cx="1388889" cy="165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0"/>
          <p:cNvPicPr preferRelativeResize="0"/>
          <p:nvPr/>
        </p:nvPicPr>
        <p:blipFill rotWithShape="1">
          <a:blip r:embed="rId3">
            <a:alphaModFix/>
          </a:blip>
          <a:srcRect b="8708" l="69846" r="18124" t="89262"/>
          <a:stretch/>
        </p:blipFill>
        <p:spPr>
          <a:xfrm>
            <a:off x="5481214" y="3301614"/>
            <a:ext cx="1388889" cy="165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0"/>
          <p:cNvPicPr preferRelativeResize="0"/>
          <p:nvPr/>
        </p:nvPicPr>
        <p:blipFill rotWithShape="1">
          <a:blip r:embed="rId3">
            <a:alphaModFix/>
          </a:blip>
          <a:srcRect b="8708" l="69846" r="18124" t="89262"/>
          <a:stretch/>
        </p:blipFill>
        <p:spPr>
          <a:xfrm>
            <a:off x="2582913" y="3301614"/>
            <a:ext cx="1388889" cy="165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0"/>
          <p:cNvPicPr preferRelativeResize="0"/>
          <p:nvPr/>
        </p:nvPicPr>
        <p:blipFill rotWithShape="1">
          <a:blip r:embed="rId3">
            <a:alphaModFix/>
          </a:blip>
          <a:srcRect b="8708" l="69846" r="18124" t="89262"/>
          <a:stretch/>
        </p:blipFill>
        <p:spPr>
          <a:xfrm>
            <a:off x="1116272" y="3289426"/>
            <a:ext cx="1388889" cy="16548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0"/>
          <p:cNvSpPr txBox="1"/>
          <p:nvPr/>
        </p:nvSpPr>
        <p:spPr>
          <a:xfrm>
            <a:off x="588900" y="3586450"/>
            <a:ext cx="7038000" cy="1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cs" sz="1600" u="none" cap="none" strike="noStrike">
                <a:solidFill>
                  <a:schemeClr val="dk1"/>
                </a:solidFill>
              </a:rPr>
              <a:t>Jak tedy vyřešili minimální uhlíkovou stopu v energetice Francie a Švédsko? </a:t>
            </a:r>
            <a:endParaRPr i="0" sz="16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cs" sz="1600" u="none" cap="none" strike="noStrike">
                <a:solidFill>
                  <a:schemeClr val="dk1"/>
                </a:solidFill>
              </a:rPr>
              <a:t>Francie:</a:t>
            </a:r>
            <a:endParaRPr i="0" sz="16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cs" sz="1600" u="none" cap="none" strike="noStrike">
                <a:solidFill>
                  <a:schemeClr val="dk1"/>
                </a:solidFill>
              </a:rPr>
              <a:t>Švédsko:</a:t>
            </a:r>
            <a:endParaRPr i="0" sz="19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1"/>
          <p:cNvPicPr preferRelativeResize="0"/>
          <p:nvPr/>
        </p:nvPicPr>
        <p:blipFill rotWithShape="1">
          <a:blip r:embed="rId3">
            <a:alphaModFix/>
          </a:blip>
          <a:srcRect b="43702" l="0" r="0" t="0"/>
          <a:stretch/>
        </p:blipFill>
        <p:spPr>
          <a:xfrm>
            <a:off x="514825" y="1162050"/>
            <a:ext cx="8114344" cy="322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3" name="Google Shape;143;p11"/>
          <p:cNvSpPr txBox="1"/>
          <p:nvPr>
            <p:ph idx="1" type="subTitle"/>
          </p:nvPr>
        </p:nvSpPr>
        <p:spPr>
          <a:xfrm>
            <a:off x="206750" y="284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>
                <a:solidFill>
                  <a:schemeClr val="dk1"/>
                </a:solidFill>
              </a:rPr>
              <a:t>Co dál? Jaké jsou možnosti?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9" name="Google Shape;149;p12"/>
          <p:cNvSpPr txBox="1"/>
          <p:nvPr/>
        </p:nvSpPr>
        <p:spPr>
          <a:xfrm>
            <a:off x="173850" y="0"/>
            <a:ext cx="8796300" cy="50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cs" sz="1500" u="none" cap="none" strike="noStrike">
                <a:solidFill>
                  <a:schemeClr val="dk1"/>
                </a:solidFill>
              </a:rPr>
              <a:t>Odpovězte ve skupině na následující otázky (5 min):</a:t>
            </a:r>
            <a:endParaRPr b="1"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dk1"/>
                </a:solidFill>
              </a:rPr>
              <a:t>1. </a:t>
            </a:r>
            <a:r>
              <a:rPr i="0" lang="cs" sz="1500" u="none" cap="none" strike="noStrike">
                <a:solidFill>
                  <a:schemeClr val="dk1"/>
                </a:solidFill>
              </a:rPr>
              <a:t>Který scénář navrhuje největší rozvoj větrných elektráren? </a:t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dk1"/>
                </a:solidFill>
              </a:rPr>
              <a:t>2. </a:t>
            </a:r>
            <a:r>
              <a:rPr i="0" lang="cs" sz="1500" u="none" cap="none" strike="noStrike">
                <a:solidFill>
                  <a:schemeClr val="dk1"/>
                </a:solidFill>
              </a:rPr>
              <a:t>Který scénář počítá s největším rozvojem obnovitelných zdrojů?</a:t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dk1"/>
                </a:solidFill>
              </a:rPr>
              <a:t>3. </a:t>
            </a:r>
            <a:r>
              <a:rPr i="0" lang="cs" sz="1500" u="none" cap="none" strike="noStrike">
                <a:solidFill>
                  <a:schemeClr val="dk1"/>
                </a:solidFill>
              </a:rPr>
              <a:t>Proč žádný ze scénářů nepředpokládá větší využití jádra? </a:t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dk1"/>
                </a:solidFill>
              </a:rPr>
              <a:t>4. </a:t>
            </a:r>
            <a:r>
              <a:rPr i="0" lang="cs" sz="1500" u="none" cap="none" strike="noStrike">
                <a:solidFill>
                  <a:schemeClr val="dk1"/>
                </a:solidFill>
              </a:rPr>
              <a:t>Proč modely neuvažují s větším využitím hydroelektráren?</a:t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dk1"/>
                </a:solidFill>
              </a:rPr>
              <a:t>5. </a:t>
            </a:r>
            <a:r>
              <a:rPr i="0" lang="cs" sz="1500" u="none" cap="none" strike="noStrike">
                <a:solidFill>
                  <a:schemeClr val="dk1"/>
                </a:solidFill>
              </a:rPr>
              <a:t>Jaké procento spotřeby si myslíš, že mohou v ČR  zastoupit solární elektrárny? Napiš svůj odhad.</a:t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dk1"/>
                </a:solidFill>
              </a:rPr>
              <a:t>6. </a:t>
            </a:r>
            <a:r>
              <a:rPr i="0" lang="cs" sz="1500" u="none" cap="none" strike="noStrike">
                <a:solidFill>
                  <a:schemeClr val="dk1"/>
                </a:solidFill>
              </a:rPr>
              <a:t>Jaké procento spotřeby si myslíš, že mohou v ČR  zastoupit větrné elektrárny? Napiš svůj odhad.</a:t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728562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7285600" y="579725"/>
            <a:ext cx="1651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Fit for 55</a:t>
            </a:r>
            <a:r>
              <a:rPr i="0" lang="cs" sz="1200" u="none" cap="none" strike="noStrike">
                <a:solidFill>
                  <a:schemeClr val="dk1"/>
                </a:solidFill>
                <a:highlight>
                  <a:srgbClr val="FFFFFF"/>
                </a:highlight>
              </a:rPr>
              <a:t> je balíček legislativních návrhů Evropské komise, které mají vést k 55% snížení evropských emisí skleníkových plynů do roku 2030 v porovnání s rokem 1990. Tento cíl je mezikrokem k dosažení uhlíkové neutrality do roku 2050, ke kterému se Evropská unie právně zavázala.</a:t>
            </a:r>
            <a:endParaRPr i="0" sz="12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62" name="Google Shape;162;p14"/>
          <p:cNvSpPr txBox="1"/>
          <p:nvPr>
            <p:ph idx="1" type="subTitle"/>
          </p:nvPr>
        </p:nvSpPr>
        <p:spPr>
          <a:xfrm>
            <a:off x="206750" y="2848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>
                <a:solidFill>
                  <a:schemeClr val="dk1"/>
                </a:solidFill>
              </a:rPr>
              <a:t>Jaké</a:t>
            </a:r>
            <a:r>
              <a:rPr lang="cs">
                <a:solidFill>
                  <a:schemeClr val="dk1"/>
                </a:solidFill>
              </a:rPr>
              <a:t> informace tě zaujaly?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3" name="Google Shape;163;p14"/>
          <p:cNvSpPr txBox="1"/>
          <p:nvPr/>
        </p:nvSpPr>
        <p:spPr>
          <a:xfrm>
            <a:off x="419875" y="1134200"/>
            <a:ext cx="86376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cs" sz="1600" u="none" cap="none" strike="noStrike">
                <a:solidFill>
                  <a:srgbClr val="000000"/>
                </a:solidFill>
              </a:rPr>
              <a:t>Projdi si znovu jednotlivé stránky pracovního listu.</a:t>
            </a:r>
            <a:endParaRPr i="0" sz="1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" sz="1600" u="none" cap="none" strike="noStrike">
                <a:solidFill>
                  <a:srgbClr val="000000"/>
                </a:solidFill>
              </a:rPr>
              <a:t>Jaké informace z dnešní hodiny tě nejvíce zaujaly? Proč? </a:t>
            </a:r>
            <a:endParaRPr b="1" i="0" sz="1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cs" sz="1600" u="none" cap="none" strike="noStrike">
                <a:solidFill>
                  <a:srgbClr val="000000"/>
                </a:solidFill>
              </a:rPr>
              <a:t>Napiš celou větou alespoň 3 takové informace (3 min):</a:t>
            </a:r>
            <a:endParaRPr i="0" sz="16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 txBox="1"/>
          <p:nvPr>
            <p:ph idx="1" type="subTitle"/>
          </p:nvPr>
        </p:nvSpPr>
        <p:spPr>
          <a:xfrm>
            <a:off x="311700" y="479800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cs" sz="2280">
                <a:solidFill>
                  <a:schemeClr val="dk1"/>
                </a:solidFill>
              </a:rPr>
              <a:t>Kde všude produkujeme v ČR CO</a:t>
            </a:r>
            <a:r>
              <a:rPr baseline="-25000" lang="cs" sz="2280">
                <a:solidFill>
                  <a:schemeClr val="dk1"/>
                </a:solidFill>
              </a:rPr>
              <a:t>2</a:t>
            </a:r>
            <a:r>
              <a:rPr lang="cs" sz="2280">
                <a:solidFill>
                  <a:schemeClr val="dk1"/>
                </a:solidFill>
              </a:rPr>
              <a:t> </a:t>
            </a:r>
            <a:r>
              <a:rPr lang="cs" sz="2300">
                <a:solidFill>
                  <a:schemeClr val="dk1"/>
                </a:solidFill>
              </a:rPr>
              <a:t>–</a:t>
            </a:r>
            <a:r>
              <a:rPr lang="cs" sz="2280">
                <a:solidFill>
                  <a:schemeClr val="dk1"/>
                </a:solidFill>
              </a:rPr>
              <a:t> jakých odvětví se to týká?</a:t>
            </a:r>
            <a:endParaRPr sz="2280">
              <a:solidFill>
                <a:schemeClr val="dk1"/>
              </a:solidFill>
            </a:endParaRPr>
          </a:p>
        </p:txBody>
      </p:sp>
      <p:sp>
        <p:nvSpPr>
          <p:cNvPr id="68" name="Google Shape;6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69" name="Google Shape;69;p2"/>
          <p:cNvSpPr txBox="1"/>
          <p:nvPr/>
        </p:nvSpPr>
        <p:spPr>
          <a:xfrm>
            <a:off x="440800" y="872200"/>
            <a:ext cx="863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cs" sz="1600" u="none" cap="none" strike="noStrike">
                <a:solidFill>
                  <a:srgbClr val="000000"/>
                </a:solidFill>
              </a:rPr>
              <a:t>Sem si napiš všechny své nápady (3 min):</a:t>
            </a:r>
            <a:endParaRPr i="0" sz="16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idx="1" type="subTitle"/>
          </p:nvPr>
        </p:nvSpPr>
        <p:spPr>
          <a:xfrm>
            <a:off x="128050" y="56750"/>
            <a:ext cx="8775600" cy="45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000">
                <a:solidFill>
                  <a:schemeClr val="dk1"/>
                </a:solidFill>
              </a:rPr>
              <a:t>Energetika:</a:t>
            </a:r>
            <a:r>
              <a:rPr lang="cs" sz="1000">
                <a:solidFill>
                  <a:schemeClr val="dk1"/>
                </a:solidFill>
              </a:rPr>
              <a:t> 43,92 milionů tun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 (4,11 t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eq na obyvatele ročně). Emise v energetice pochází především ze spalování hnědého uhlí v elektrárnách, z výroby tepla a výroby paliv.</a:t>
            </a:r>
            <a:r>
              <a:rPr lang="cs" sz="1000">
                <a:solidFill>
                  <a:srgbClr val="60A2F5"/>
                </a:solidFill>
              </a:rPr>
              <a:t> Tyto emise je možné snížit energetickými úsporami a rozvojem obnovitelných a nízkouhlíkových zdrojů energie.</a:t>
            </a:r>
            <a:endParaRPr sz="1000">
              <a:solidFill>
                <a:srgbClr val="60A2F5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cs" sz="1000">
                <a:solidFill>
                  <a:schemeClr val="dk1"/>
                </a:solidFill>
              </a:rPr>
              <a:t>Doprava:</a:t>
            </a:r>
            <a:r>
              <a:rPr lang="cs" sz="1000">
                <a:solidFill>
                  <a:schemeClr val="dk1"/>
                </a:solidFill>
              </a:rPr>
              <a:t> 18,14 mil. tun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 (1,7 t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eq na obyvatele ročně). Emise pocházejí hlavně z osobní a nákladní automobilové dopravy. Příspěvek letecké dopravy odpovídá emisím vyprodukovaným z letů z letišť v ČR. Je tedy pravděpodobně podhodnocený (mnoho Čechů létá z Vídně či Bratislavy) a neodpovídá zcela množství emisí, které Češi způsobí. Není také započítáno, že emise vypuštěné vysoko v atmosféře mají přibližně dvojnásobný efekt. </a:t>
            </a:r>
            <a:r>
              <a:rPr lang="cs" sz="1000">
                <a:solidFill>
                  <a:srgbClr val="60A2F5"/>
                </a:solidFill>
              </a:rPr>
              <a:t>Snížit emise z dopravy je možné přechodem na nízkouhlíková paliva (např. na elektřinu, biometan nebo vodík), zvýšením podílu vlakové a autobusové dopravy a snížením nutnosti přepravy jako takové (což může znamenat třeba bydlet blíže práci).</a:t>
            </a:r>
            <a:endParaRPr sz="1000">
              <a:solidFill>
                <a:srgbClr val="60A2F5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cs" sz="1000">
                <a:solidFill>
                  <a:schemeClr val="dk1"/>
                </a:solidFill>
              </a:rPr>
              <a:t>Průmyslové procesy:</a:t>
            </a:r>
            <a:r>
              <a:rPr lang="cs" sz="1000">
                <a:solidFill>
                  <a:schemeClr val="dk1"/>
                </a:solidFill>
              </a:rPr>
              <a:t> 15,23 mil. tun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 (1,42 t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eq na obyvatele ročně). Emise z průmyslových procesů, při kterých dochází k uvolňování skleníkových plynů do atmosféry jinak než spalováním fosilních paliv – patří sem například výroba cementu, výroba železa a oceli apod.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cs" sz="1000">
                <a:solidFill>
                  <a:schemeClr val="dk1"/>
                </a:solidFill>
              </a:rPr>
              <a:t>Spalování v domácnostech, institucích a zemědělství:</a:t>
            </a:r>
            <a:r>
              <a:rPr lang="cs" sz="1000">
                <a:solidFill>
                  <a:schemeClr val="dk1"/>
                </a:solidFill>
              </a:rPr>
              <a:t> 12,31 mil. tun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 (1,15 t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eq na obyvatele ročně). Jde o topení a ohřev vody (pokud energie není dodávána z teplárny), vaření apod. Také sem patří spalování pohonných hmot v zemědělství a lesnictví.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cs" sz="1000">
                <a:solidFill>
                  <a:schemeClr val="dk1"/>
                </a:solidFill>
              </a:rPr>
              <a:t>Spalování v průmyslu:</a:t>
            </a:r>
            <a:r>
              <a:rPr lang="cs" sz="1000">
                <a:solidFill>
                  <a:schemeClr val="dk1"/>
                </a:solidFill>
              </a:rPr>
              <a:t> 10,24 mil. tun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 (0,96 t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eq na obyvatele ročně). Jedná se o emise, které pochází ze spalování fosilních paliv pro potřeby průmyslu, typicky když je při výrobě potřeba něco zahřívat (destilace, sušení, tavení apod.).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cs" sz="1000">
                <a:solidFill>
                  <a:schemeClr val="dk1"/>
                </a:solidFill>
              </a:rPr>
              <a:t>Zemědělství:</a:t>
            </a:r>
            <a:r>
              <a:rPr lang="cs" sz="1000">
                <a:solidFill>
                  <a:schemeClr val="dk1"/>
                </a:solidFill>
              </a:rPr>
              <a:t> 7,84 mil. tun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eq (0,73 t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eq na obyvatele ročně). Emise v zemědělství pochází především z chovu hospodářských zvířat (3,88 mil. tun) v podobě emisí metanu a také z obdělávání půdy a s tím spojenými emisemi N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O (3,62 mil. tun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eq). </a:t>
            </a:r>
            <a:r>
              <a:rPr lang="cs" sz="1000">
                <a:solidFill>
                  <a:srgbClr val="60A2F5"/>
                </a:solidFill>
              </a:rPr>
              <a:t>K omezení emisí by pomohlo snížení počtu chovaného dobytka (a snížení spotřeby hovězího masa a mléčných výrobků) a méně intenzivní hnojení průmyslovými hnojivy.</a:t>
            </a:r>
            <a:endParaRPr sz="1000">
              <a:solidFill>
                <a:srgbClr val="60A2F5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b="1" lang="cs" sz="1000">
                <a:solidFill>
                  <a:schemeClr val="dk1"/>
                </a:solidFill>
              </a:rPr>
              <a:t>Odpadové hospodářství:</a:t>
            </a:r>
            <a:r>
              <a:rPr lang="cs" sz="1000">
                <a:solidFill>
                  <a:schemeClr val="dk1"/>
                </a:solidFill>
              </a:rPr>
              <a:t> 5,14 mil. tun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eq ročně (0,48 t CO</a:t>
            </a:r>
            <a:r>
              <a:rPr baseline="-25000" lang="cs" sz="1000">
                <a:solidFill>
                  <a:schemeClr val="dk1"/>
                </a:solidFill>
              </a:rPr>
              <a:t>2</a:t>
            </a:r>
            <a:r>
              <a:rPr lang="cs" sz="1000">
                <a:solidFill>
                  <a:schemeClr val="dk1"/>
                </a:solidFill>
              </a:rPr>
              <a:t>eq na obyvatele ročně). Emise z odpadového hospodářství produkují především skládky odpadu, ze kterých do atmosféry uniká metan, který vzniká rozkladem biologicky rozložitelného materiálu v tělese skládky. </a:t>
            </a:r>
            <a:r>
              <a:rPr lang="cs" sz="1000">
                <a:solidFill>
                  <a:srgbClr val="60A2F5"/>
                </a:solidFill>
              </a:rPr>
              <a:t>Řešením je zákaz skládkování využitelných odpadů po vzoru většiny zemí EU a využití biologicky rozložitelných odpadů k produkci biometanu a užití například v dopravě.</a:t>
            </a:r>
            <a:endParaRPr sz="1000">
              <a:solidFill>
                <a:srgbClr val="60A2F5"/>
              </a:solidFill>
            </a:endParaRPr>
          </a:p>
        </p:txBody>
      </p:sp>
      <p:sp>
        <p:nvSpPr>
          <p:cNvPr id="81" name="Google Shape;8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87" name="Google Shape;87;p5"/>
          <p:cNvSpPr txBox="1"/>
          <p:nvPr>
            <p:ph idx="1" type="subTitle"/>
          </p:nvPr>
        </p:nvSpPr>
        <p:spPr>
          <a:xfrm>
            <a:off x="506400" y="479800"/>
            <a:ext cx="6262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cs">
                <a:solidFill>
                  <a:schemeClr val="dk1"/>
                </a:solidFill>
              </a:rPr>
              <a:t>Jak vyrábíme elektřinu v ČR?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506400" y="872200"/>
            <a:ext cx="863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cs" sz="1600" u="none" cap="none" strike="noStrike">
                <a:solidFill>
                  <a:srgbClr val="000000"/>
                </a:solidFill>
              </a:rPr>
              <a:t>Sem si napiš všechny své nápady (3 min): </a:t>
            </a:r>
            <a:endParaRPr i="0" sz="16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idx="1" type="subTitle"/>
          </p:nvPr>
        </p:nvSpPr>
        <p:spPr>
          <a:xfrm>
            <a:off x="1121475" y="2811650"/>
            <a:ext cx="3272400" cy="213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 sz="1000">
                <a:solidFill>
                  <a:srgbClr val="000000"/>
                </a:solidFill>
              </a:rPr>
              <a:t>Emisní koeficienty pro celkový       kg CO</a:t>
            </a:r>
            <a:r>
              <a:rPr b="1" baseline="-25000" lang="cs" sz="1000">
                <a:solidFill>
                  <a:srgbClr val="000000"/>
                </a:solidFill>
              </a:rPr>
              <a:t>2</a:t>
            </a:r>
            <a:r>
              <a:rPr b="1" lang="cs" sz="1000">
                <a:solidFill>
                  <a:srgbClr val="000000"/>
                </a:solidFill>
              </a:rPr>
              <a:t>eq / kWh</a:t>
            </a:r>
            <a:endParaRPr b="1"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cs" sz="1000">
                <a:solidFill>
                  <a:schemeClr val="dk1"/>
                </a:solidFill>
              </a:rPr>
              <a:t>životní cyklus výroby elektřiny</a:t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 sz="1000">
                <a:solidFill>
                  <a:srgbClr val="000000"/>
                </a:solidFill>
              </a:rPr>
              <a:t>Uhelné elektrárny a teplárny			820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 sz="1000">
                <a:solidFill>
                  <a:srgbClr val="000000"/>
                </a:solidFill>
              </a:rPr>
              <a:t>Plynové						490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 sz="1000">
                <a:solidFill>
                  <a:srgbClr val="000000"/>
                </a:solidFill>
              </a:rPr>
              <a:t>Elektrárny na biomasu				230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 sz="1000">
                <a:solidFill>
                  <a:srgbClr val="000000"/>
                </a:solidFill>
              </a:rPr>
              <a:t>Jaderné					12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 sz="1000">
                <a:solidFill>
                  <a:srgbClr val="000000"/>
                </a:solidFill>
              </a:rPr>
              <a:t>Vodní						24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 sz="1000">
                <a:solidFill>
                  <a:srgbClr val="000000"/>
                </a:solidFill>
              </a:rPr>
              <a:t>Fotovoltaické					48</a:t>
            </a:r>
            <a:endParaRPr sz="1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" sz="1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Větrné						</a:t>
            </a:r>
            <a:r>
              <a:rPr lang="cs" sz="1000">
                <a:solidFill>
                  <a:srgbClr val="000000"/>
                </a:solidFill>
              </a:rPr>
              <a:t>11</a:t>
            </a:r>
            <a:endParaRPr/>
          </a:p>
        </p:txBody>
      </p:sp>
      <p:sp>
        <p:nvSpPr>
          <p:cNvPr id="94" name="Google Shape;9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95" name="Google Shape;95;p6"/>
          <p:cNvSpPr txBox="1"/>
          <p:nvPr/>
        </p:nvSpPr>
        <p:spPr>
          <a:xfrm>
            <a:off x="76200" y="401550"/>
            <a:ext cx="5973300" cy="217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Zdroj elektřiny                        	Výroba [GWh] 	Podíl 	</a:t>
            </a:r>
            <a:r>
              <a:rPr b="1" lang="cs" sz="1000"/>
              <a:t>            </a:t>
            </a: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Odhad emisí [t CO</a:t>
            </a:r>
            <a:r>
              <a:rPr b="1" baseline="-2500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eq] 	Podíl emisí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Uhelné elektrárny a teplárny 	41,188.3	46.8%	</a:t>
            </a:r>
            <a:r>
              <a:rPr lang="cs" sz="1000"/>
              <a:t>	</a:t>
            </a: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33,774,406		87.8%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Plynové				6,239.6		7.1%		3,057,404		7.9%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Elektrárny na biomasu		4,725.9		5.4%		1,086,957		2.8%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Jaderné			29,921.3	34.0%		359,056		0.9%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Vodní				2,679.4		3.0%		64,306			0.2%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Fotovoltaické			2,339.7		2.7%		112,306			0.3%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Větrné				609.3		0.7%		6,702			0.0%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Ostatní				298.2		0.3%		-			-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Součet				</a:t>
            </a:r>
            <a:r>
              <a:rPr b="1" i="0" lang="c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88,001.7	100.0%		38,461,136		100.0%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 b="18868" l="6441" r="63803" t="20345"/>
          <a:stretch/>
        </p:blipFill>
        <p:spPr>
          <a:xfrm>
            <a:off x="6049500" y="202950"/>
            <a:ext cx="3094502" cy="4469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2" name="Google Shape;102;p7"/>
          <p:cNvSpPr txBox="1"/>
          <p:nvPr/>
        </p:nvSpPr>
        <p:spPr>
          <a:xfrm>
            <a:off x="584825" y="599825"/>
            <a:ext cx="859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330750" y="140650"/>
            <a:ext cx="8482500" cy="48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cs" u="none" cap="none" strike="noStrike">
                <a:solidFill>
                  <a:srgbClr val="000000"/>
                </a:solidFill>
              </a:rPr>
              <a:t>Otevřete si stránku “energy-charts.info” a nastavte si vpravo nahoře jazyk angličtinu a zemi Česko. V horní nabídce zvolte “Power” a “Electricity production”. U grafu dále nastavte interval:</a:t>
            </a:r>
            <a:endParaRPr i="0" u="none" cap="none" strike="noStrike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cs"/>
              <a:t>1. </a:t>
            </a:r>
            <a:r>
              <a:rPr b="1" i="0" lang="cs" u="none" cap="none" strike="noStrike">
                <a:solidFill>
                  <a:srgbClr val="000000"/>
                </a:solidFill>
              </a:rPr>
              <a:t>Rok (year) a vyberte rok 2022</a:t>
            </a:r>
            <a:endParaRPr i="0" u="none" cap="none" strike="noStrike">
              <a:solidFill>
                <a:srgbClr val="000000"/>
              </a:solidFill>
            </a:endParaRPr>
          </a:p>
          <a:p>
            <a:pPr indent="-174625" lvl="0" marL="6286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arenR"/>
            </a:pPr>
            <a:r>
              <a:rPr i="0" lang="cs" u="none" cap="none" strike="noStrike">
                <a:solidFill>
                  <a:schemeClr val="dk1"/>
                </a:solidFill>
              </a:rPr>
              <a:t>Graf vypadá kopečkovitě. Proč myslíte, že nevyrábíme stále stejné množství elektřiny a co tyto pravidelné výkyvy mohou znamenat? </a:t>
            </a:r>
            <a:endParaRPr/>
          </a:p>
          <a:p>
            <a:pPr indent="-174625" lvl="0" marL="6286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arenR"/>
            </a:pPr>
            <a:r>
              <a:rPr i="0" lang="cs" u="none" cap="none" strike="noStrike">
                <a:solidFill>
                  <a:srgbClr val="000000"/>
                </a:solidFill>
              </a:rPr>
              <a:t>Je vidět nějaký rozdíl mezi létem a zimou?</a:t>
            </a:r>
            <a:endParaRPr/>
          </a:p>
          <a:p>
            <a:pPr indent="-174625" lvl="0" marL="62865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arenR"/>
            </a:pPr>
            <a:r>
              <a:rPr i="0" lang="cs" u="none" cap="none" strike="noStrike">
                <a:solidFill>
                  <a:schemeClr val="dk1"/>
                </a:solidFill>
              </a:rPr>
              <a:t>Dvojklikem zobrazíte jen konkrétní data / druh elektrárny. (Trojklikem naopak zobrazíte vše.) Můžete projít jednotlivé elektrárny. Podívejte se na hnědouhelné (Fossil brown coal), solární (Solar) a jaderné (Nuclear) elektrárny. Zkuste popsat, jaký je jejich graf a proč?</a:t>
            </a:r>
            <a:endParaRPr i="0" u="none" cap="none" strike="noStrike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2. </a:t>
            </a:r>
            <a:r>
              <a:rPr b="1" i="0" lang="cs" u="none" cap="none" strike="noStrike">
                <a:solidFill>
                  <a:srgbClr val="000000"/>
                </a:solidFill>
              </a:rPr>
              <a:t>Měsíc (month) a vyberte měsíc leden (January) 2023</a:t>
            </a:r>
            <a:endParaRPr b="1" i="0" u="none" cap="none" strike="noStrike">
              <a:solidFill>
                <a:srgbClr val="000000"/>
              </a:solidFill>
            </a:endParaRPr>
          </a:p>
          <a:p>
            <a:pPr indent="-178899" lvl="0" marL="630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arenR"/>
            </a:pPr>
            <a:r>
              <a:rPr i="0" lang="cs" u="none" cap="none" strike="noStrike">
                <a:solidFill>
                  <a:srgbClr val="000000"/>
                </a:solidFill>
              </a:rPr>
              <a:t>Co si myslíte, že způsobilo, že první dva týdny se vyrábělo elektřiny méně než posléze? </a:t>
            </a:r>
            <a:endParaRPr i="0" u="none" cap="none" strike="noStrike">
              <a:solidFill>
                <a:srgbClr val="000000"/>
              </a:solidFill>
            </a:endParaRPr>
          </a:p>
          <a:p>
            <a:pPr indent="-178899" lvl="0" marL="630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arenR"/>
            </a:pPr>
            <a:r>
              <a:rPr i="0" lang="cs" u="none" cap="none" strike="noStrike">
                <a:solidFill>
                  <a:srgbClr val="000000"/>
                </a:solidFill>
              </a:rPr>
              <a:t>Co si myslíte, že znamená LOAD?</a:t>
            </a:r>
            <a:endParaRPr i="0" u="none" cap="none" strike="noStrike">
              <a:solidFill>
                <a:srgbClr val="000000"/>
              </a:solidFill>
            </a:endParaRPr>
          </a:p>
          <a:p>
            <a:pPr indent="-178899" lvl="0" marL="630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arenR"/>
            </a:pPr>
            <a:r>
              <a:rPr i="0" lang="cs" u="none" cap="none" strike="noStrike">
                <a:solidFill>
                  <a:srgbClr val="000000"/>
                </a:solidFill>
              </a:rPr>
              <a:t>Zapněte si veškeré elektrárny (puntíky) kromě Import Balance. Jak to, že vyrábíme více, než spotřebujeme, co se děje se zbytkem? Co je to tedy Import Balance?</a:t>
            </a:r>
            <a:endParaRPr i="0" u="none" cap="none" strike="noStrike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/>
              <a:t>3. </a:t>
            </a:r>
            <a:r>
              <a:rPr b="1" i="0" lang="cs" u="none" cap="none" strike="noStrike">
                <a:solidFill>
                  <a:srgbClr val="000000"/>
                </a:solidFill>
              </a:rPr>
              <a:t>Týden (week) a vyberte </a:t>
            </a:r>
            <a:r>
              <a:rPr b="1" i="0" lang="cs" u="none" cap="none" strike="noStrike">
                <a:solidFill>
                  <a:schemeClr val="dk1"/>
                </a:solidFill>
              </a:rPr>
              <a:t>20. týden roku</a:t>
            </a:r>
            <a:r>
              <a:rPr b="1" i="0" lang="cs" u="none" cap="none" strike="noStrike">
                <a:solidFill>
                  <a:srgbClr val="000000"/>
                </a:solidFill>
              </a:rPr>
              <a:t> 2023 </a:t>
            </a:r>
            <a:endParaRPr b="1" i="0" u="none" cap="none" strike="noStrike">
              <a:solidFill>
                <a:srgbClr val="000000"/>
              </a:solidFill>
            </a:endParaRPr>
          </a:p>
          <a:p>
            <a:pPr indent="-178899" lvl="0" marL="6300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lphaLcParenR"/>
            </a:pPr>
            <a:r>
              <a:rPr i="0" lang="cs" u="none" cap="none" strike="noStrike">
                <a:solidFill>
                  <a:srgbClr val="000000"/>
                </a:solidFill>
              </a:rPr>
              <a:t>V tomto týdnu máme přebytek nebo nedostatek elektřiny?</a:t>
            </a:r>
            <a:endParaRPr/>
          </a:p>
          <a:p>
            <a:pPr indent="-89999" lvl="0" marL="719999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cs" u="none" cap="none" strike="noStrike">
                <a:solidFill>
                  <a:srgbClr val="000000"/>
                </a:solidFill>
              </a:rPr>
              <a:t>Dále následujte pokyny vyučujícího…</a:t>
            </a:r>
            <a:endParaRPr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"/>
          <p:cNvSpPr txBox="1"/>
          <p:nvPr>
            <p:ph type="ctrTitle"/>
          </p:nvPr>
        </p:nvSpPr>
        <p:spPr>
          <a:xfrm>
            <a:off x="236725" y="0"/>
            <a:ext cx="85206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29999"/>
              <a:buNone/>
            </a:pPr>
            <a:r>
              <a:rPr lang="cs" sz="4000"/>
              <a:t>Důležitý závěr</a:t>
            </a:r>
            <a:endParaRPr sz="4000"/>
          </a:p>
        </p:txBody>
      </p:sp>
      <p:sp>
        <p:nvSpPr>
          <p:cNvPr id="109" name="Google Shape;109;p8"/>
          <p:cNvSpPr txBox="1"/>
          <p:nvPr>
            <p:ph idx="1" type="subTitle"/>
          </p:nvPr>
        </p:nvSpPr>
        <p:spPr>
          <a:xfrm>
            <a:off x="236725" y="707500"/>
            <a:ext cx="8520600" cy="3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b="1" lang="cs" sz="1500">
                <a:solidFill>
                  <a:schemeClr val="dk1"/>
                </a:solidFill>
              </a:rPr>
              <a:t>V síti musí být precizně vyvážená spotřeba a výroba. Vyvažuje se to neustále.  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chemeClr val="dk1"/>
                </a:solidFill>
              </a:rPr>
              <a:t>Odpověz na následující otázky (3 min):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cs" sz="1500">
                <a:solidFill>
                  <a:schemeClr val="dk1"/>
                </a:solidFill>
              </a:rPr>
              <a:t>1. </a:t>
            </a:r>
            <a:r>
              <a:rPr lang="cs" sz="1500">
                <a:solidFill>
                  <a:schemeClr val="dk1"/>
                </a:solidFill>
              </a:rPr>
              <a:t>V čem je nevýhoda solárních a větrných elektráren?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cs" sz="1500">
                <a:solidFill>
                  <a:schemeClr val="dk1"/>
                </a:solidFill>
              </a:rPr>
              <a:t>2. Jakými elektrárnami můžeme snadno regulovat poptávku po elektřině?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rPr lang="cs" sz="1500">
                <a:solidFill>
                  <a:schemeClr val="dk1"/>
                </a:solidFill>
              </a:rPr>
              <a:t>3. Přebytky energie umíme skladovat jen omezeně. Jak?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500">
                <a:solidFill>
                  <a:schemeClr val="dk1"/>
                </a:solidFill>
              </a:rPr>
              <a:t>4. Proč nás přebytky elektřiny u jaderných a uhelných elektráren trápí, ale u solárních a větrných elektráren ne? </a:t>
            </a:r>
            <a:endParaRPr sz="3200"/>
          </a:p>
        </p:txBody>
      </p:sp>
      <p:sp>
        <p:nvSpPr>
          <p:cNvPr id="110" name="Google Shape;11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9"/>
          <p:cNvPicPr preferRelativeResize="0"/>
          <p:nvPr/>
        </p:nvPicPr>
        <p:blipFill rotWithShape="1">
          <a:blip r:embed="rId3">
            <a:alphaModFix/>
          </a:blip>
          <a:srcRect b="38893" l="0" r="0" t="0"/>
          <a:stretch/>
        </p:blipFill>
        <p:spPr>
          <a:xfrm>
            <a:off x="299400" y="466725"/>
            <a:ext cx="6778525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17" name="Google Shape;117;p9"/>
          <p:cNvSpPr txBox="1"/>
          <p:nvPr/>
        </p:nvSpPr>
        <p:spPr>
          <a:xfrm>
            <a:off x="299400" y="3800475"/>
            <a:ext cx="8721600" cy="7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cs" sz="1600" u="none" cap="none" strike="noStrike">
                <a:solidFill>
                  <a:schemeClr val="dk1"/>
                </a:solidFill>
              </a:rPr>
              <a:t>Podívej se, jak jsme na tom v produkci CO</a:t>
            </a:r>
            <a:r>
              <a:rPr baseline="-25000" i="0" lang="cs" sz="1600" u="none" cap="none" strike="noStrike">
                <a:solidFill>
                  <a:schemeClr val="dk1"/>
                </a:solidFill>
              </a:rPr>
              <a:t>2</a:t>
            </a:r>
            <a:r>
              <a:rPr i="0" lang="cs" sz="1600" u="none" cap="none" strike="noStrike">
                <a:solidFill>
                  <a:schemeClr val="dk1"/>
                </a:solidFill>
              </a:rPr>
              <a:t> v energetice v porovnání s vybranými zeměmi. </a:t>
            </a:r>
            <a:endParaRPr i="0" sz="16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cs" sz="1600" u="none" cap="none" strike="noStrike">
                <a:solidFill>
                  <a:schemeClr val="dk1"/>
                </a:solidFill>
              </a:rPr>
              <a:t>Francie a Švédsko mají minimální uhlíkovou stopu v energetice. </a:t>
            </a:r>
            <a:endParaRPr i="0" sz="1600" u="none" cap="none" strike="noStrike">
              <a:solidFill>
                <a:schemeClr val="dk1"/>
              </a:solidFill>
            </a:endParaRPr>
          </a:p>
        </p:txBody>
      </p:sp>
      <p:pic>
        <p:nvPicPr>
          <p:cNvPr id="118" name="Google Shape;118;p9"/>
          <p:cNvPicPr preferRelativeResize="0"/>
          <p:nvPr/>
        </p:nvPicPr>
        <p:blipFill rotWithShape="1">
          <a:blip r:embed="rId3">
            <a:alphaModFix/>
          </a:blip>
          <a:srcRect b="12422" l="26637" r="49334" t="61702"/>
          <a:stretch/>
        </p:blipFill>
        <p:spPr>
          <a:xfrm>
            <a:off x="5449150" y="1857375"/>
            <a:ext cx="1628776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12023" l="73708" r="2262" t="62100"/>
          <a:stretch/>
        </p:blipFill>
        <p:spPr>
          <a:xfrm>
            <a:off x="6767475" y="1857375"/>
            <a:ext cx="1628776" cy="12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