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Montserra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hMMdxbYraSWOltv3j1VDC76DhN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C7A86A8-3555-4250-B27D-BA7C5D65AADF}">
  <a:tblStyle styleId="{2C7A86A8-3555-4250-B27D-BA7C5D65AAD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22" Type="http://schemas.openxmlformats.org/officeDocument/2006/relationships/slide" Target="slides/slide16.xml"/><Relationship Id="rId44" Type="http://schemas.openxmlformats.org/officeDocument/2006/relationships/font" Target="fonts/Montserrat-boldItalic.fntdata"/><Relationship Id="rId21" Type="http://schemas.openxmlformats.org/officeDocument/2006/relationships/slide" Target="slides/slide15.xml"/><Relationship Id="rId43" Type="http://schemas.openxmlformats.org/officeDocument/2006/relationships/font" Target="fonts/Montserrat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5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5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5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b="0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8.jpg"/><Relationship Id="rId7" Type="http://schemas.openxmlformats.org/officeDocument/2006/relationships/image" Target="../media/image28.jp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youtu.be/se-BRvZuu7k?si=RNPaMqLhoHJ-r9cJ" TargetMode="External"/><Relationship Id="rId4" Type="http://schemas.openxmlformats.org/officeDocument/2006/relationships/hyperlink" Target="https://youtu.be/oHzADl-XID8?si=a3VFKBBZt2Zsc3Sx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/>
          <p:nvPr>
            <p:ph type="ctrTitle"/>
          </p:nvPr>
        </p:nvSpPr>
        <p:spPr>
          <a:xfrm>
            <a:off x="364433" y="2707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/>
              <a:t>Klimatická </a:t>
            </a:r>
            <a:r>
              <a:rPr lang="c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změna</a:t>
            </a:r>
            <a:endParaRPr/>
          </a:p>
        </p:txBody>
      </p:sp>
      <p:sp>
        <p:nvSpPr>
          <p:cNvPr id="55" name="Google Shape;55;p2"/>
          <p:cNvSpPr txBox="1"/>
          <p:nvPr>
            <p:ph idx="1" type="subTitle"/>
          </p:nvPr>
        </p:nvSpPr>
        <p:spPr>
          <a:xfrm>
            <a:off x="311700" y="23007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>
                <a:solidFill>
                  <a:schemeClr val="dk1"/>
                </a:solidFill>
              </a:rPr>
              <a:t>a kde k ní bereme data…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" name="Google Shape;5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</a:blip>
          <a:srcRect b="17352" l="0" r="0" t="18876"/>
          <a:stretch/>
        </p:blipFill>
        <p:spPr>
          <a:xfrm>
            <a:off x="6786437" y="0"/>
            <a:ext cx="2357550" cy="6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2149" y="4228978"/>
            <a:ext cx="692874" cy="28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5900" y="4133088"/>
            <a:ext cx="1021266" cy="4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6">
            <a:alphaModFix/>
          </a:blip>
          <a:srcRect b="0" l="1640" r="-1639" t="0"/>
          <a:stretch/>
        </p:blipFill>
        <p:spPr>
          <a:xfrm>
            <a:off x="1194288" y="4027522"/>
            <a:ext cx="4451338" cy="74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988" y="4169800"/>
            <a:ext cx="692879" cy="4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1838" y="4169813"/>
            <a:ext cx="692876" cy="3853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/>
        </p:nvSpPr>
        <p:spPr>
          <a:xfrm>
            <a:off x="0" y="4804800"/>
            <a:ext cx="609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000">
                <a:solidFill>
                  <a:schemeClr val="dk1"/>
                </a:solidFill>
              </a:rPr>
              <a:t>Prezentace je upravitelná. Za úpravy oproti originálu nenese Člověk v tísni, o. p. s. odpovědnost.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IZOTOPY</a:t>
            </a:r>
            <a:endParaRPr/>
          </a:p>
        </p:txBody>
      </p:sp>
      <p:sp>
        <p:nvSpPr>
          <p:cNvPr id="119" name="Google Shape;11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stejný počet protonů = stejný prvek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ale jiný počet neutronů = jinak těžké jádro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IZOTOPY</a:t>
            </a:r>
            <a:endParaRPr/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stejný počet protonů = stejný prvek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ale jiný počet neutronů = jinak těžké jádro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cs">
                <a:solidFill>
                  <a:schemeClr val="dk1"/>
                </a:solidFill>
              </a:rPr>
              <a:t>→ fyzikálně odlišné, některé izotopy se rozpadají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IZOTOPY UHLÍKU</a:t>
            </a: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6913" y="1072025"/>
            <a:ext cx="6870176" cy="35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https://www.researchgate.net/figure/Isotopes-of-carbon-with-the-most-common-carbon-12-12-C-on-the-left-the-rare_fig1_365858274</a:t>
            </a:r>
            <a:endParaRPr sz="889">
              <a:solidFill>
                <a:srgbClr val="B7B7B7"/>
              </a:solidFill>
            </a:endParaRPr>
          </a:p>
        </p:txBody>
      </p:sp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POLOČAS PŘEMĚNY</a:t>
            </a:r>
            <a:endParaRPr/>
          </a:p>
        </p:txBody>
      </p:sp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311700" y="1152475"/>
            <a:ext cx="4381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doba, za kterou se přemění polovina celkového počtu jader</a:t>
            </a:r>
            <a:endParaRPr>
              <a:solidFill>
                <a:schemeClr val="dk1"/>
              </a:solidFill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vlastnost daného izotopu – od zlomků sekund po miliony let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chemeClr val="dk1"/>
                </a:solidFill>
              </a:rPr>
              <a:t>C(t) = C(0) e</a:t>
            </a:r>
            <a:r>
              <a:rPr baseline="30000" lang="cs">
                <a:solidFill>
                  <a:schemeClr val="dk1"/>
                </a:solidFill>
              </a:rPr>
              <a:t>-𝝺t </a:t>
            </a:r>
            <a:r>
              <a:rPr lang="cs">
                <a:solidFill>
                  <a:schemeClr val="dk1"/>
                </a:solidFill>
              </a:rPr>
              <a:t>= C (0) e</a:t>
            </a:r>
            <a:r>
              <a:rPr baseline="30000" lang="cs">
                <a:solidFill>
                  <a:schemeClr val="dk1"/>
                </a:solidFill>
              </a:rPr>
              <a:t>-ln(2)/T t</a:t>
            </a:r>
            <a:endParaRPr baseline="30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aseline="30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chemeClr val="dk1"/>
                </a:solidFill>
              </a:rPr>
              <a:t>    … přeměnová konstanta			</a:t>
            </a:r>
            <a:endParaRPr baseline="-25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r>
              <a:rPr lang="cs">
                <a:solidFill>
                  <a:schemeClr val="dk1"/>
                </a:solidFill>
              </a:rPr>
              <a:t>    … poločas přeměny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8" y="1259685"/>
            <a:ext cx="4414825" cy="33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https://ch302.cm.utexas.edu/nuclear/radioactivity/selector.php?name=half-life</a:t>
            </a:r>
            <a:endParaRPr sz="889">
              <a:solidFill>
                <a:srgbClr val="B7B7B7"/>
              </a:solidFill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800" y="2349091"/>
            <a:ext cx="4414826" cy="76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973" y="3790950"/>
            <a:ext cx="1564525" cy="6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 rotWithShape="1">
          <a:blip r:embed="rId5">
            <a:alphaModFix/>
          </a:blip>
          <a:srcRect b="24004" l="8978" r="73214" t="23190"/>
          <a:stretch/>
        </p:blipFill>
        <p:spPr>
          <a:xfrm>
            <a:off x="311699" y="3712938"/>
            <a:ext cx="278600" cy="34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5">
            <a:alphaModFix/>
          </a:blip>
          <a:srcRect b="9117" l="64095" r="18096" t="53620"/>
          <a:stretch/>
        </p:blipFill>
        <p:spPr>
          <a:xfrm>
            <a:off x="280649" y="4057650"/>
            <a:ext cx="340700" cy="297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RADIOKARBONOVÉ DATOVÁNÍ</a:t>
            </a:r>
            <a:endParaRPr/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https://twitter.com/PrehistoricMojo/status/983418734906892294/photo/1</a:t>
            </a:r>
            <a:endParaRPr sz="889">
              <a:solidFill>
                <a:srgbClr val="B7B7B7"/>
              </a:solidFill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8325" y="967725"/>
            <a:ext cx="3553965" cy="39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311700" y="1152475"/>
            <a:ext cx="496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aseline="30000" lang="cs" sz="2700">
                <a:solidFill>
                  <a:schemeClr val="dk1"/>
                </a:solidFill>
              </a:rPr>
              <a:t>14</a:t>
            </a:r>
            <a:r>
              <a:rPr lang="cs" sz="2700">
                <a:solidFill>
                  <a:schemeClr val="dk1"/>
                </a:solidFill>
              </a:rPr>
              <a:t>C →</a:t>
            </a:r>
            <a:r>
              <a:rPr baseline="30000" lang="cs" sz="2700">
                <a:solidFill>
                  <a:schemeClr val="dk1"/>
                </a:solidFill>
              </a:rPr>
              <a:t>12</a:t>
            </a:r>
            <a:r>
              <a:rPr lang="cs" sz="2700">
                <a:solidFill>
                  <a:schemeClr val="dk1"/>
                </a:solidFill>
              </a:rPr>
              <a:t>C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700">
                <a:solidFill>
                  <a:schemeClr val="dk1"/>
                </a:solidFill>
              </a:rPr>
              <a:t>T = 5 730 let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cs" sz="1900">
                <a:solidFill>
                  <a:schemeClr val="dk1"/>
                </a:solidFill>
              </a:rPr>
              <a:t>                           asi 1 : 1 000 000 000 000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57" name="Google Shape;15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ZADÁNÍ PRÁCE</a:t>
            </a:r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311700" y="1152475"/>
            <a:ext cx="483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Pro každý vzorek určete pomocí grafu co nejpřesněji jeho </a:t>
            </a:r>
            <a:r>
              <a:rPr b="1" lang="cs">
                <a:solidFill>
                  <a:schemeClr val="dk1"/>
                </a:solidFill>
              </a:rPr>
              <a:t>stáří</a:t>
            </a:r>
            <a:r>
              <a:rPr lang="cs">
                <a:solidFill>
                  <a:schemeClr val="dk1"/>
                </a:solidFill>
              </a:rPr>
              <a:t> a vyneste na osu (pozor, zde jsou letop</a:t>
            </a:r>
            <a:r>
              <a:rPr lang="cs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očty).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Všechny 3 grafy jsou stejné, jen zobrazují jiný časový úsek, aby znázornění bylo přesnější.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chemeClr val="lt1"/>
                </a:solidFill>
              </a:rPr>
              <a:t>K zamyšlení:</a:t>
            </a:r>
            <a:endParaRPr>
              <a:solidFill>
                <a:schemeClr val="lt1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cs">
                <a:solidFill>
                  <a:schemeClr val="lt1"/>
                </a:solidFill>
              </a:rPr>
              <a:t>Jaká je přesnost tohoto odečítání. Mění se? Jak a proč ano/ne.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cs">
                <a:solidFill>
                  <a:schemeClr val="lt1"/>
                </a:solidFill>
              </a:rPr>
              <a:t>Co byste považovali za rozumný časový rozsah, ve kterém tuto metodu můžeme použít?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012" y="2858775"/>
            <a:ext cx="3440101" cy="21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688" y="161650"/>
            <a:ext cx="3488751" cy="25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ZADÁNÍ PRÁCE</a:t>
            </a:r>
            <a:endParaRPr/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311700" y="1152475"/>
            <a:ext cx="483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Pro každý vzorek určete pomocí grafu co nejpřesněji jeho </a:t>
            </a:r>
            <a:r>
              <a:rPr b="1" lang="cs">
                <a:solidFill>
                  <a:schemeClr val="dk1"/>
                </a:solidFill>
              </a:rPr>
              <a:t>stáří</a:t>
            </a:r>
            <a:r>
              <a:rPr lang="cs">
                <a:solidFill>
                  <a:schemeClr val="dk1"/>
                </a:solidFill>
              </a:rPr>
              <a:t> a vyneste na osu (pozor, zde jsou letopočty).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Všechny 3 grafy jsou stejné, jen zobrazují jiný časový úsek, aby znázornění bylo přesnější.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chemeClr val="dk1"/>
                </a:solidFill>
              </a:rPr>
              <a:t>K zamyšlení: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Jaká je přesnost tohoto odečítání? Mění se? Jak a proč ano/ne?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>
                <a:solidFill>
                  <a:schemeClr val="dk1"/>
                </a:solidFill>
              </a:rPr>
              <a:t>Co považujete za rozumný časový rozsah, ve kterém tuto metodu můžeme použít?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0012" y="2858775"/>
            <a:ext cx="3440101" cy="212974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688" y="161650"/>
            <a:ext cx="3488751" cy="25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18526" l="0" r="0" t="7278"/>
          <a:stretch/>
        </p:blipFill>
        <p:spPr>
          <a:xfrm>
            <a:off x="0" y="0"/>
            <a:ext cx="9143999" cy="473615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JAK JE TO S PŘESNOSTÍ</a:t>
            </a:r>
            <a:endParaRPr/>
          </a:p>
        </p:txBody>
      </p:sp>
      <p:graphicFrame>
        <p:nvGraphicFramePr>
          <p:cNvPr id="187" name="Google Shape;187;p27"/>
          <p:cNvGraphicFramePr/>
          <p:nvPr/>
        </p:nvGraphicFramePr>
        <p:xfrm>
          <a:off x="5643750" y="998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{2C7A86A8-3555-4250-B27D-BA7C5D65AADF}</a:tableStyleId>
              </a:tblPr>
              <a:tblGrid>
                <a:gridCol w="1328450"/>
                <a:gridCol w="1860100"/>
              </a:tblGrid>
              <a:tr h="29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  <a:extLst>
                            <a:ext uri="http://customooxmlschemas.google.com/">
                              <go:slidesCustomData xmlns:go="http://customooxmlschemas.google.com/" textRoundtripDataId="2"/>
                            </a:ext>
                          </a:extLst>
                        </a:rPr>
                        <a:t>t</a:t>
                      </a:r>
                      <a:r>
                        <a:rPr b="1"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od smrti (rok)</a:t>
                      </a:r>
                      <a:endParaRPr b="1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procento rozpadlých ¹⁴C</a:t>
                      </a:r>
                      <a:endParaRPr b="1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100,000%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29,829%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8,898%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2,654%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0,792%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0,236%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0,070%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0,021%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0,006%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0,002%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100 000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cs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0,001%</a:t>
                      </a:r>
                      <a:endParaRPr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8" name="Google Shape;188;p27" title="Gra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51038"/>
            <a:ext cx="5523026" cy="341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Odkud brát klimatická data, když potřebujeme jít hluboko do minulosti?</a:t>
            </a:r>
            <a:endParaRPr/>
          </a:p>
        </p:txBody>
      </p:sp>
      <p:sp>
        <p:nvSpPr>
          <p:cNvPr id="195" name="Google Shape;195;p30"/>
          <p:cNvSpPr txBox="1"/>
          <p:nvPr/>
        </p:nvSpPr>
        <p:spPr>
          <a:xfrm>
            <a:off x="465175" y="2217050"/>
            <a:ext cx="8175900" cy="2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 u="sng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https://youtu.be/se-BRvZuu7k?si=RNPaMqLhoHJ-r9cJ</a:t>
            </a:r>
            <a:r>
              <a:rPr lang="cs" sz="1900" u="sng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900" u="sng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(University of Washington: Scientists drill deep in Antarctic ice for clues to climate change</a:t>
            </a:r>
            <a:r>
              <a:rPr lang="c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2:35)</a:t>
            </a:r>
            <a:endParaRPr b="0" i="0" sz="1300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sng" cap="none" strike="noStrik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sng" cap="none" strike="noStrik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900" u="sng" cap="none" strike="noStrike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 u="sng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https://youtu.be/oHzADl-XID8?si=a3VFKBBZt2Zsc3Sx</a:t>
            </a:r>
            <a:endParaRPr sz="1900" u="sng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(Earth: The Operators’ Manual, CO</a:t>
            </a:r>
            <a:r>
              <a:rPr baseline="-25000" lang="c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c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the Ice Core Record, 1:13)</a:t>
            </a:r>
            <a:endParaRPr sz="1900" u="sng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zajímá nás </a:t>
            </a:r>
            <a:r>
              <a:rPr b="1" lang="cs"/>
              <a:t>KONCENTRACE CO</a:t>
            </a:r>
            <a:r>
              <a:rPr b="1" baseline="-25000" lang="cs"/>
              <a:t>2 </a:t>
            </a:r>
            <a:r>
              <a:rPr lang="cs"/>
              <a:t>a </a:t>
            </a:r>
            <a:r>
              <a:rPr b="1" lang="cs"/>
              <a:t>TEPLOTA</a:t>
            </a:r>
            <a:endParaRPr b="1"/>
          </a:p>
        </p:txBody>
      </p:sp>
      <p:sp>
        <p:nvSpPr>
          <p:cNvPr id="69" name="Google Shape;69;p4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Kdy jsme začali tato data měřit?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Vaše tipy…</a:t>
            </a:r>
            <a:endParaRPr/>
          </a:p>
        </p:txBody>
      </p:sp>
      <p:sp>
        <p:nvSpPr>
          <p:cNvPr id="70" name="Google Shape;7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311700" y="179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Data z ledu – TĚŽBA</a:t>
            </a:r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8" y="752250"/>
            <a:ext cx="3391626" cy="22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3175" y="752250"/>
            <a:ext cx="3429135" cy="2270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207888" y="4704725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1"/>
              <a:buNone/>
            </a:pPr>
            <a:r>
              <a:rPr lang="cs" sz="3049">
                <a:solidFill>
                  <a:srgbClr val="B7B7B7"/>
                </a:solidFill>
              </a:rPr>
              <a:t>Zdroje: </a:t>
            </a:r>
            <a:r>
              <a:rPr lang="cs" sz="3049">
                <a:solidFill>
                  <a:srgbClr val="B7B7B7"/>
                </a:solidFill>
              </a:rPr>
              <a:t>https://icecores.org/about-ice-cores </a:t>
            </a:r>
            <a:endParaRPr sz="3049"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"/>
              <a:buFont typeface="Arial"/>
              <a:buNone/>
            </a:pPr>
            <a:r>
              <a:rPr lang="cs" sz="3049">
                <a:solidFill>
                  <a:srgbClr val="B7B7B7"/>
                </a:solidFill>
              </a:rPr>
              <a:t>https://en.wikipedia.org/wiki/Ice_core#/media/File:Icecore_4.jpg</a:t>
            </a:r>
            <a:endParaRPr sz="3049"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68053"/>
              <a:buNone/>
            </a:pPr>
            <a:r>
              <a:t/>
            </a:r>
            <a:endParaRPr sz="889">
              <a:solidFill>
                <a:srgbClr val="B7B7B7"/>
              </a:solidFill>
            </a:endParaRPr>
          </a:p>
        </p:txBody>
      </p:sp>
      <p:sp>
        <p:nvSpPr>
          <p:cNvPr id="205" name="Google Shape;20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7425" y="2462375"/>
            <a:ext cx="3429125" cy="228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Data z ledu – TLAKEM ZE SNĚHU NA LED</a:t>
            </a:r>
            <a:endParaRPr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83925"/>
            <a:ext cx="8839202" cy="2575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https://earthobservatory.nasa.gov/features/Paleoclimatology_IceCores</a:t>
            </a:r>
            <a:endParaRPr sz="889">
              <a:solidFill>
                <a:srgbClr val="B7B7B7"/>
              </a:solidFill>
            </a:endParaRPr>
          </a:p>
        </p:txBody>
      </p:sp>
      <p:sp>
        <p:nvSpPr>
          <p:cNvPr id="214" name="Google Shape;21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Data z ledu – BUBLINY VZDUCHU</a:t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https://en.wikipedia.org/wiki/Ice_core#/media/File:CSIRO_ScienceImage_521_Bubbles_in_Ice.jpg</a:t>
            </a:r>
            <a:endParaRPr sz="889">
              <a:solidFill>
                <a:srgbClr val="B7B7B7"/>
              </a:solidFill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3725" y="1170125"/>
            <a:ext cx="5176550" cy="342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28" name="Google Shape;22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endParaRPr/>
          </a:p>
        </p:txBody>
      </p:sp>
      <p:sp>
        <p:nvSpPr>
          <p:cNvPr id="234" name="Google Shape;23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r>
              <a:rPr lang="cs"/>
              <a:t>–</a:t>
            </a:r>
            <a:r>
              <a:rPr lang="cs"/>
              <a:t> radiokarbonově z CO</a:t>
            </a:r>
            <a:r>
              <a:rPr baseline="-25000" lang="cs"/>
              <a:t>2</a:t>
            </a:r>
            <a:r>
              <a:rPr lang="cs"/>
              <a:t>, </a:t>
            </a:r>
            <a:r>
              <a:rPr lang="cs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z vrstev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r>
              <a:rPr lang="cs"/>
              <a:t>–</a:t>
            </a:r>
            <a:r>
              <a:rPr lang="cs"/>
              <a:t> radiokarbonově z CO</a:t>
            </a:r>
            <a:r>
              <a:rPr baseline="-25000" lang="cs"/>
              <a:t>2</a:t>
            </a:r>
            <a:r>
              <a:rPr lang="cs"/>
              <a:t>, z vrstev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KONCENTRACE CO</a:t>
            </a:r>
            <a:r>
              <a:rPr b="1" baseline="-25000" lang="cs"/>
              <a:t>2</a:t>
            </a:r>
            <a:endParaRPr/>
          </a:p>
        </p:txBody>
      </p:sp>
      <p:sp>
        <p:nvSpPr>
          <p:cNvPr id="246" name="Google Shape;24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r>
              <a:rPr lang="cs"/>
              <a:t>–</a:t>
            </a:r>
            <a:r>
              <a:rPr lang="cs"/>
              <a:t> radiokarbonově z CO</a:t>
            </a:r>
            <a:r>
              <a:rPr baseline="-25000" lang="cs"/>
              <a:t>2</a:t>
            </a:r>
            <a:r>
              <a:rPr lang="cs"/>
              <a:t>, z vrstev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KONCENTRACE CO</a:t>
            </a:r>
            <a:r>
              <a:rPr b="1" baseline="-25000" lang="cs"/>
              <a:t>2</a:t>
            </a:r>
            <a:r>
              <a:rPr lang="cs"/>
              <a:t> – přímo z bublin vzduchu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52" name="Google Shape;25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r>
              <a:rPr lang="cs"/>
              <a:t>–</a:t>
            </a:r>
            <a:r>
              <a:rPr lang="cs"/>
              <a:t> radiokarbonově z CO</a:t>
            </a:r>
            <a:r>
              <a:rPr baseline="-25000" lang="cs"/>
              <a:t>2</a:t>
            </a:r>
            <a:r>
              <a:rPr lang="cs"/>
              <a:t>, z vrstev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KONCENTRACE CO</a:t>
            </a:r>
            <a:r>
              <a:rPr b="1" baseline="-25000" lang="cs"/>
              <a:t>2</a:t>
            </a:r>
            <a:r>
              <a:rPr lang="cs"/>
              <a:t> – přímo z bublin vzduchu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TEPLOTA</a:t>
            </a:r>
            <a:r>
              <a:rPr lang="c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58" name="Google Shape;25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KLIMATICKÁ DATA – co potřebujeme zji</a:t>
            </a:r>
            <a:r>
              <a:rPr lang="cs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stit?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STÁŘÍ </a:t>
            </a:r>
            <a:r>
              <a:rPr lang="cs"/>
              <a:t>–</a:t>
            </a:r>
            <a:r>
              <a:rPr lang="cs"/>
              <a:t> radiokarbonově z CO</a:t>
            </a:r>
            <a:r>
              <a:rPr baseline="-25000" lang="cs"/>
              <a:t>2</a:t>
            </a:r>
            <a:r>
              <a:rPr lang="cs"/>
              <a:t>, z vrstev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KONCENTRACE CO</a:t>
            </a:r>
            <a:r>
              <a:rPr b="1" baseline="-25000" lang="cs"/>
              <a:t>2</a:t>
            </a:r>
            <a:r>
              <a:rPr lang="cs"/>
              <a:t> – přímo z bublin vzduchu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TEPLOTA</a:t>
            </a:r>
            <a:r>
              <a:rPr lang="cs"/>
              <a:t> – poměr izotopů kyslíku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64" name="Google Shape;26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608" y="0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>
            <p:ph type="title"/>
          </p:nvPr>
        </p:nvSpPr>
        <p:spPr>
          <a:xfrm>
            <a:off x="311700" y="255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/>
              <a:t>TEPLOTA</a:t>
            </a:r>
            <a:r>
              <a:rPr lang="cs"/>
              <a:t> – poměr izotopů kyslíku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70" name="Google Shape;270;p41"/>
          <p:cNvSpPr txBox="1"/>
          <p:nvPr>
            <p:ph idx="1" type="body"/>
          </p:nvPr>
        </p:nvSpPr>
        <p:spPr>
          <a:xfrm>
            <a:off x="373800" y="4743900"/>
            <a:ext cx="852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cs" sz="889">
                <a:solidFill>
                  <a:srgbClr val="B7B7B7"/>
                </a:solidFill>
              </a:rPr>
              <a:t>Zdroj: </a:t>
            </a:r>
            <a:r>
              <a:rPr lang="cs" sz="889">
                <a:solidFill>
                  <a:srgbClr val="B7B7B7"/>
                </a:solidFill>
              </a:rPr>
              <a:t>https://www.chemedx.org/blog/ice-cores-stable-isotopes-climate-change-and-chemistry-part-2</a:t>
            </a:r>
            <a:endParaRPr sz="889">
              <a:solidFill>
                <a:srgbClr val="B7B7B7"/>
              </a:solidFill>
            </a:endParaRPr>
          </a:p>
        </p:txBody>
      </p:sp>
      <p:pic>
        <p:nvPicPr>
          <p:cNvPr id="271" name="Google Shape;27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50" y="1889474"/>
            <a:ext cx="4427120" cy="179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0875" y="941527"/>
            <a:ext cx="3781425" cy="39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626" y="0"/>
            <a:ext cx="727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719" y="0"/>
            <a:ext cx="73509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NEpřímé MĚŘENÍ</a:t>
            </a:r>
            <a:endParaRPr/>
          </a:p>
        </p:txBody>
      </p:sp>
      <p:sp>
        <p:nvSpPr>
          <p:cNvPr id="291" name="Google Shape;291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">
                <a:solidFill>
                  <a:schemeClr val="dk1"/>
                </a:solidFill>
              </a:rPr>
              <a:t>nevýhody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2" name="Google Shape;292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">
                <a:solidFill>
                  <a:schemeClr val="dk1"/>
                </a:solidFill>
              </a:rPr>
              <a:t>výhody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3" name="Google Shape;29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NEpřímé MĚŘENÍ</a:t>
            </a:r>
            <a:endParaRPr/>
          </a:p>
        </p:txBody>
      </p:sp>
      <p:sp>
        <p:nvSpPr>
          <p:cNvPr id="299" name="Google Shape;299;p47"/>
          <p:cNvSpPr txBox="1"/>
          <p:nvPr>
            <p:ph idx="1" type="body"/>
          </p:nvPr>
        </p:nvSpPr>
        <p:spPr>
          <a:xfrm>
            <a:off x="311700" y="1152475"/>
            <a:ext cx="3999900" cy="3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">
                <a:solidFill>
                  <a:schemeClr val="dk1"/>
                </a:solidFill>
              </a:rPr>
              <a:t>nevýhody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obtížné na získání podkladů – finančně i technicky</a:t>
            </a:r>
            <a:br>
              <a:rPr lang="c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nutné velmi přesné vyhodnocování – technicky náročné</a:t>
            </a:r>
            <a:br>
              <a:rPr lang="c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pozor na interpretaci</a:t>
            </a:r>
            <a:br>
              <a:rPr lang="c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i tak omezený rozsah</a:t>
            </a:r>
            <a:br>
              <a:rPr lang="c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omezená přesnost (což nemusí vadit, podstatný je trend)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0" name="Google Shape;300;p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cs">
                <a:solidFill>
                  <a:schemeClr val="dk1"/>
                </a:solidFill>
              </a:rPr>
              <a:t>výhody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cs">
                <a:solidFill>
                  <a:schemeClr val="dk1"/>
                </a:solidFill>
              </a:rPr>
              <a:t>můžeme získat jedinečná data z hluboké historie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608" y="0"/>
            <a:ext cx="72747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601" y="0"/>
            <a:ext cx="727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626" y="0"/>
            <a:ext cx="727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Jak podobná data získáváme? Víte o tom něco?</a:t>
            </a:r>
            <a:endParaRPr/>
          </a:p>
        </p:txBody>
      </p:sp>
      <p:sp>
        <p:nvSpPr>
          <p:cNvPr id="100" name="Google Shape;10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IZOTOPY</a:t>
            </a:r>
            <a:endParaRPr/>
          </a:p>
        </p:txBody>
      </p:sp>
      <p:sp>
        <p:nvSpPr>
          <p:cNvPr id="106" name="Google Shape;10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/>
              <a:t>IZOTOPY</a:t>
            </a:r>
            <a:endParaRPr/>
          </a:p>
        </p:txBody>
      </p:sp>
      <p:sp>
        <p:nvSpPr>
          <p:cNvPr id="112" name="Google Shape;11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</a:rPr>
              <a:t>stejný počet protonů = stejný prvek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3" name="Google Shape;11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