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6" roundtripDataSignature="AMtx7mifO03WfUS9x8MBaIAwu05KtFkV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rPr lang="cs" sz="1700">
                <a:solidFill>
                  <a:schemeClr val="dk1"/>
                </a:solidFill>
                <a:latin typeface="Times New Roman"/>
                <a:ea typeface="Times New Roman"/>
                <a:cs typeface="Times New Roman"/>
                <a:sym typeface="Times New Roman"/>
              </a:rPr>
              <a:t>podle Danielisová 2011, s.115-117</a:t>
            </a:r>
            <a:endParaRPr sz="20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cs"/>
              <a:t>https://epochanacestach.cz/zavist-slavne-keltske-opiddum-posiluje-komunikaci/</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Clr>
                <a:schemeClr val="dk1"/>
              </a:buClr>
              <a:buSzPts val="1100"/>
              <a:buFont typeface="Arial"/>
              <a:buNone/>
            </a:pPr>
            <a:r>
              <a:rPr lang="cs" sz="1500">
                <a:solidFill>
                  <a:schemeClr val="dk1"/>
                </a:solidFill>
                <a:latin typeface="Calibri"/>
                <a:ea typeface="Calibri"/>
                <a:cs typeface="Calibri"/>
                <a:sym typeface="Calibri"/>
              </a:rPr>
              <a:t>Graf 1 Vývoj osídlení na oppidech podle počtu nalezených spon       	  (Danielisová – Militký 2014, s. 57)</a:t>
            </a:r>
            <a:endParaRPr sz="18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cs" sz="1700">
                <a:solidFill>
                  <a:schemeClr val="dk1"/>
                </a:solidFill>
              </a:rPr>
              <a:t>Graf 2    	Teplota v okolí oppida Staré Hrazany         	</a:t>
            </a:r>
            <a:r>
              <a:rPr lang="cs" sz="1700">
                <a:solidFill>
                  <a:schemeClr val="dk1"/>
                </a:solidFill>
                <a:latin typeface="Times New Roman"/>
                <a:ea typeface="Times New Roman"/>
                <a:cs typeface="Times New Roman"/>
                <a:sym typeface="Times New Roman"/>
              </a:rPr>
              <a:t>(podle M. Hajnalová, převzato z Danielisová 2011, s. 130)</a:t>
            </a:r>
            <a:endParaRPr sz="23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 name="Google Shape;11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1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c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9.png"/><Relationship Id="rId6" Type="http://schemas.openxmlformats.org/officeDocument/2006/relationships/image" Target="../media/image8.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311700" y="1611325"/>
            <a:ext cx="8520600" cy="7926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22931"/>
              <a:buNone/>
            </a:pPr>
            <a:r>
              <a:rPr lang="cs" sz="4700"/>
              <a:t>Proč zanikla keltská civilizace?</a:t>
            </a:r>
            <a:endParaRPr sz="4700"/>
          </a:p>
        </p:txBody>
      </p:sp>
      <p:sp>
        <p:nvSpPr>
          <p:cNvPr id="55" name="Google Shape;55;p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
        <p:nvSpPr>
          <p:cNvPr id="56" name="Google Shape;56;p1"/>
          <p:cNvSpPr txBox="1"/>
          <p:nvPr/>
        </p:nvSpPr>
        <p:spPr>
          <a:xfrm>
            <a:off x="0" y="4780975"/>
            <a:ext cx="88194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cs" sz="1000"/>
              <a:t>Prezentace je upravitelná. Za úpravy oproti originálu nenese Člověk v tísni, o. p. s. odpovědnost.</a:t>
            </a:r>
            <a:endParaRPr i="1" sz="1000"/>
          </a:p>
        </p:txBody>
      </p:sp>
      <p:pic>
        <p:nvPicPr>
          <p:cNvPr id="57" name="Google Shape;57;p1"/>
          <p:cNvPicPr preferRelativeResize="0"/>
          <p:nvPr/>
        </p:nvPicPr>
        <p:blipFill rotWithShape="1">
          <a:blip r:embed="rId3">
            <a:alphaModFix/>
          </a:blip>
          <a:srcRect b="0" l="1640" r="-1639" t="0"/>
          <a:stretch/>
        </p:blipFill>
        <p:spPr>
          <a:xfrm>
            <a:off x="1727688" y="4103722"/>
            <a:ext cx="4451338" cy="743316"/>
          </a:xfrm>
          <a:prstGeom prst="rect">
            <a:avLst/>
          </a:prstGeom>
          <a:noFill/>
          <a:ln>
            <a:noFill/>
          </a:ln>
        </p:spPr>
      </p:pic>
      <p:pic>
        <p:nvPicPr>
          <p:cNvPr id="58" name="Google Shape;58;p1"/>
          <p:cNvPicPr preferRelativeResize="0"/>
          <p:nvPr/>
        </p:nvPicPr>
        <p:blipFill>
          <a:blip r:embed="rId4">
            <a:alphaModFix/>
          </a:blip>
          <a:stretch>
            <a:fillRect/>
          </a:stretch>
        </p:blipFill>
        <p:spPr>
          <a:xfrm>
            <a:off x="487588" y="4246000"/>
            <a:ext cx="692879" cy="458775"/>
          </a:xfrm>
          <a:prstGeom prst="rect">
            <a:avLst/>
          </a:prstGeom>
          <a:noFill/>
          <a:ln>
            <a:noFill/>
          </a:ln>
        </p:spPr>
      </p:pic>
      <p:pic>
        <p:nvPicPr>
          <p:cNvPr id="59" name="Google Shape;59;p1"/>
          <p:cNvPicPr preferRelativeResize="0"/>
          <p:nvPr/>
        </p:nvPicPr>
        <p:blipFill>
          <a:blip r:embed="rId5">
            <a:alphaModFix/>
          </a:blip>
          <a:stretch>
            <a:fillRect/>
          </a:stretch>
        </p:blipFill>
        <p:spPr>
          <a:xfrm>
            <a:off x="6650038" y="4246013"/>
            <a:ext cx="692876" cy="385301"/>
          </a:xfrm>
          <a:prstGeom prst="rect">
            <a:avLst/>
          </a:prstGeom>
          <a:noFill/>
          <a:ln>
            <a:noFill/>
          </a:ln>
        </p:spPr>
      </p:pic>
      <p:pic>
        <p:nvPicPr>
          <p:cNvPr id="60" name="Google Shape;60;p1"/>
          <p:cNvPicPr preferRelativeResize="0"/>
          <p:nvPr/>
        </p:nvPicPr>
        <p:blipFill>
          <a:blip r:embed="rId6">
            <a:alphaModFix/>
          </a:blip>
          <a:stretch>
            <a:fillRect/>
          </a:stretch>
        </p:blipFill>
        <p:spPr>
          <a:xfrm>
            <a:off x="7928398" y="4200067"/>
            <a:ext cx="548700" cy="550645"/>
          </a:xfrm>
          <a:prstGeom prst="rect">
            <a:avLst/>
          </a:prstGeom>
          <a:noFill/>
          <a:ln>
            <a:noFill/>
          </a:ln>
        </p:spPr>
      </p:pic>
      <p:pic>
        <p:nvPicPr>
          <p:cNvPr id="61" name="Google Shape;61;p1"/>
          <p:cNvPicPr preferRelativeResize="0"/>
          <p:nvPr/>
        </p:nvPicPr>
        <p:blipFill rotWithShape="1">
          <a:blip r:embed="rId7">
            <a:alphaModFix/>
          </a:blip>
          <a:srcRect b="17352" l="0" r="0" t="18876"/>
          <a:stretch/>
        </p:blipFill>
        <p:spPr>
          <a:xfrm>
            <a:off x="6786437" y="0"/>
            <a:ext cx="2357550" cy="601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Proč zanikla keltská civilizace?</a:t>
            </a:r>
            <a:endParaRPr/>
          </a:p>
        </p:txBody>
      </p:sp>
      <p:sp>
        <p:nvSpPr>
          <p:cNvPr id="130" name="Google Shape;130;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sp>
        <p:nvSpPr>
          <p:cNvPr id="131" name="Google Shape;131;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idx="1" type="subTitle"/>
          </p:nvPr>
        </p:nvSpPr>
        <p:spPr>
          <a:xfrm>
            <a:off x="4814500" y="1598550"/>
            <a:ext cx="3994200" cy="21522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2800"/>
              <a:buNone/>
            </a:pPr>
            <a:r>
              <a:rPr lang="cs">
                <a:solidFill>
                  <a:schemeClr val="dk1"/>
                </a:solidFill>
              </a:rPr>
              <a:t>Co si myslí autor tohoto vymyšleného postu na sociálních sítích?</a:t>
            </a:r>
            <a:endParaRPr>
              <a:solidFill>
                <a:schemeClr val="dk1"/>
              </a:solidFill>
            </a:endParaRPr>
          </a:p>
        </p:txBody>
      </p:sp>
      <p:pic>
        <p:nvPicPr>
          <p:cNvPr id="67" name="Google Shape;67;p2"/>
          <p:cNvPicPr preferRelativeResize="0"/>
          <p:nvPr/>
        </p:nvPicPr>
        <p:blipFill rotWithShape="1">
          <a:blip r:embed="rId3">
            <a:alphaModFix/>
          </a:blip>
          <a:srcRect b="10610" l="0" r="0" t="0"/>
          <a:stretch/>
        </p:blipFill>
        <p:spPr>
          <a:xfrm>
            <a:off x="564043" y="0"/>
            <a:ext cx="3657032" cy="5143501"/>
          </a:xfrm>
          <a:prstGeom prst="rect">
            <a:avLst/>
          </a:prstGeom>
          <a:noFill/>
          <a:ln>
            <a:noFill/>
          </a:ln>
        </p:spPr>
      </p:pic>
      <p:sp>
        <p:nvSpPr>
          <p:cNvPr id="68" name="Google Shape;6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4"/>
          <p:cNvSpPr txBox="1"/>
          <p:nvPr>
            <p:ph type="title"/>
          </p:nvPr>
        </p:nvSpPr>
        <p:spPr>
          <a:xfrm>
            <a:off x="311700" y="455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Jaké zprávy o dění v Evropě podávají římští autoři?</a:t>
            </a:r>
            <a:endParaRPr/>
          </a:p>
        </p:txBody>
      </p:sp>
      <p:pic>
        <p:nvPicPr>
          <p:cNvPr id="74" name="Google Shape;74;p4"/>
          <p:cNvPicPr preferRelativeResize="0"/>
          <p:nvPr/>
        </p:nvPicPr>
        <p:blipFill rotWithShape="1">
          <a:blip r:embed="rId3">
            <a:alphaModFix/>
          </a:blip>
          <a:srcRect b="0" l="0" r="0" t="0"/>
          <a:stretch/>
        </p:blipFill>
        <p:spPr>
          <a:xfrm>
            <a:off x="311700" y="1255825"/>
            <a:ext cx="4572000" cy="3333750"/>
          </a:xfrm>
          <a:prstGeom prst="rect">
            <a:avLst/>
          </a:prstGeom>
          <a:noFill/>
          <a:ln>
            <a:noFill/>
          </a:ln>
        </p:spPr>
      </p:pic>
      <p:sp>
        <p:nvSpPr>
          <p:cNvPr id="75" name="Google Shape;75;p4"/>
          <p:cNvSpPr txBox="1"/>
          <p:nvPr/>
        </p:nvSpPr>
        <p:spPr>
          <a:xfrm>
            <a:off x="5031725" y="1296700"/>
            <a:ext cx="3609300" cy="3252000"/>
          </a:xfrm>
          <a:prstGeom prst="rect">
            <a:avLst/>
          </a:prstGeom>
          <a:noFill/>
          <a:ln>
            <a:noFill/>
          </a:ln>
        </p:spPr>
        <p:txBody>
          <a:bodyPr anchorCtr="0" anchor="ctr" bIns="91425" lIns="91425" spcFirstLastPara="1" rIns="91425" wrap="square" tIns="91425">
            <a:noAutofit/>
          </a:bodyPr>
          <a:lstStyle/>
          <a:p>
            <a:pPr indent="-342900" lvl="0" marL="457200" marR="0" rtl="0" algn="l">
              <a:lnSpc>
                <a:spcPct val="107916"/>
              </a:lnSpc>
              <a:spcBef>
                <a:spcPts val="0"/>
              </a:spcBef>
              <a:spcAft>
                <a:spcPts val="0"/>
              </a:spcAft>
              <a:buClr>
                <a:srgbClr val="000000"/>
              </a:buClr>
              <a:buSzPts val="1800"/>
              <a:buChar char="●"/>
            </a:pPr>
            <a:r>
              <a:rPr i="0" lang="cs" sz="1800" u="none" cap="none" strike="noStrike">
                <a:solidFill>
                  <a:srgbClr val="000000"/>
                </a:solidFill>
              </a:rPr>
              <a:t>tažení germánských Kimbrů a Teutonů 113–101 př. </a:t>
            </a:r>
            <a:r>
              <a:rPr lang="cs" sz="1800"/>
              <a:t>n. l.</a:t>
            </a:r>
            <a:endParaRPr i="0" sz="1800" u="none" cap="none" strike="noStrike">
              <a:solidFill>
                <a:srgbClr val="000000"/>
              </a:solidFill>
            </a:endParaRPr>
          </a:p>
          <a:p>
            <a:pPr indent="-342900" lvl="0" marL="457200" marR="0" rtl="0" algn="l">
              <a:lnSpc>
                <a:spcPct val="107916"/>
              </a:lnSpc>
              <a:spcBef>
                <a:spcPts val="0"/>
              </a:spcBef>
              <a:spcAft>
                <a:spcPts val="0"/>
              </a:spcAft>
              <a:buClr>
                <a:srgbClr val="000000"/>
              </a:buClr>
              <a:buSzPts val="1800"/>
              <a:buChar char="●"/>
            </a:pPr>
            <a:r>
              <a:rPr i="0" lang="cs" sz="1800" u="none" cap="none" strike="noStrike">
                <a:solidFill>
                  <a:srgbClr val="0070C0"/>
                </a:solidFill>
              </a:rPr>
              <a:t>kmen Bójů opouští sídla ve střední Evropě 58</a:t>
            </a:r>
            <a:r>
              <a:rPr lang="cs" sz="1800">
                <a:solidFill>
                  <a:srgbClr val="0070C0"/>
                </a:solidFill>
              </a:rPr>
              <a:t>–</a:t>
            </a:r>
            <a:r>
              <a:rPr i="0" lang="cs" sz="1800" u="none" cap="none" strike="noStrike">
                <a:solidFill>
                  <a:srgbClr val="0070C0"/>
                </a:solidFill>
              </a:rPr>
              <a:t>51 př. </a:t>
            </a:r>
            <a:r>
              <a:rPr lang="cs" sz="1800">
                <a:solidFill>
                  <a:srgbClr val="0070C0"/>
                </a:solidFill>
              </a:rPr>
              <a:t>n</a:t>
            </a:r>
            <a:r>
              <a:rPr i="0" lang="cs" sz="1800" u="none" cap="none" strike="noStrike">
                <a:solidFill>
                  <a:srgbClr val="0070C0"/>
                </a:solidFill>
              </a:rPr>
              <a:t>. l.</a:t>
            </a:r>
            <a:endParaRPr i="0" sz="1800" u="none" cap="none" strike="noStrike">
              <a:solidFill>
                <a:srgbClr val="000000"/>
              </a:solidFill>
            </a:endParaRPr>
          </a:p>
          <a:p>
            <a:pPr indent="-342900" lvl="0" marL="457200" marR="0" rtl="0" algn="l">
              <a:lnSpc>
                <a:spcPct val="107916"/>
              </a:lnSpc>
              <a:spcBef>
                <a:spcPts val="0"/>
              </a:spcBef>
              <a:spcAft>
                <a:spcPts val="0"/>
              </a:spcAft>
              <a:buClr>
                <a:srgbClr val="000000"/>
              </a:buClr>
              <a:buSzPts val="1800"/>
              <a:buChar char="●"/>
            </a:pPr>
            <a:r>
              <a:rPr i="0" lang="cs" sz="1800" u="none" cap="none" strike="noStrike">
                <a:solidFill>
                  <a:srgbClr val="FF0000"/>
                </a:solidFill>
              </a:rPr>
              <a:t>část Bójů odchází do okolí Bratislavy, kolem r. 40 př. </a:t>
            </a:r>
            <a:r>
              <a:rPr lang="cs" sz="1800">
                <a:solidFill>
                  <a:srgbClr val="FF0000"/>
                </a:solidFill>
              </a:rPr>
              <a:t>n. l</a:t>
            </a:r>
            <a:r>
              <a:rPr i="0" lang="cs" sz="1800" u="none" cap="none" strike="noStrike">
                <a:solidFill>
                  <a:srgbClr val="FF0000"/>
                </a:solidFill>
              </a:rPr>
              <a:t>. pobit</a:t>
            </a:r>
            <a:r>
              <a:rPr lang="cs" sz="1800">
                <a:solidFill>
                  <a:srgbClr val="FF0000"/>
                </a:solidFill>
              </a:rPr>
              <a:t>i</a:t>
            </a:r>
            <a:r>
              <a:rPr i="0" lang="cs" sz="1800" u="none" cap="none" strike="noStrike">
                <a:solidFill>
                  <a:srgbClr val="FF0000"/>
                </a:solidFill>
              </a:rPr>
              <a:t> Dáky</a:t>
            </a:r>
            <a:endParaRPr i="0" sz="2000" u="none" cap="none" strike="noStrike">
              <a:solidFill>
                <a:srgbClr val="000000"/>
              </a:solidFill>
            </a:endParaRPr>
          </a:p>
        </p:txBody>
      </p:sp>
      <p:sp>
        <p:nvSpPr>
          <p:cNvPr id="76" name="Google Shape;76;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5"/>
          <p:cNvSpPr txBox="1"/>
          <p:nvPr>
            <p:ph type="title"/>
          </p:nvPr>
        </p:nvSpPr>
        <p:spPr>
          <a:xfrm>
            <a:off x="193725" y="1265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Keltské oppidum </a:t>
            </a:r>
            <a:endParaRPr/>
          </a:p>
        </p:txBody>
      </p:sp>
      <p:pic>
        <p:nvPicPr>
          <p:cNvPr id="82" name="Google Shape;82;p5"/>
          <p:cNvPicPr preferRelativeResize="0"/>
          <p:nvPr/>
        </p:nvPicPr>
        <p:blipFill rotWithShape="1">
          <a:blip r:embed="rId3">
            <a:alphaModFix/>
          </a:blip>
          <a:srcRect b="0" l="0" r="0" t="0"/>
          <a:stretch/>
        </p:blipFill>
        <p:spPr>
          <a:xfrm>
            <a:off x="749879" y="699200"/>
            <a:ext cx="6971472" cy="4444299"/>
          </a:xfrm>
          <a:prstGeom prst="rect">
            <a:avLst/>
          </a:prstGeom>
          <a:noFill/>
          <a:ln>
            <a:noFill/>
          </a:ln>
        </p:spPr>
      </p:pic>
      <p:sp>
        <p:nvSpPr>
          <p:cNvPr id="83" name="Google Shape;83;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6"/>
          <p:cNvSpPr txBox="1"/>
          <p:nvPr>
            <p:ph type="title"/>
          </p:nvPr>
        </p:nvSpPr>
        <p:spPr>
          <a:xfrm>
            <a:off x="170050" y="445025"/>
            <a:ext cx="8796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cs"/>
              <a:t>Graf 1: Kdy podle nálezů spon končí keltské osídlení oppid?</a:t>
            </a:r>
            <a:endParaRPr/>
          </a:p>
        </p:txBody>
      </p:sp>
      <p:pic>
        <p:nvPicPr>
          <p:cNvPr id="89" name="Google Shape;89;p6"/>
          <p:cNvPicPr preferRelativeResize="0"/>
          <p:nvPr/>
        </p:nvPicPr>
        <p:blipFill rotWithShape="1">
          <a:blip r:embed="rId3">
            <a:alphaModFix/>
          </a:blip>
          <a:srcRect b="63496" l="24339" r="24071" t="9650"/>
          <a:stretch/>
        </p:blipFill>
        <p:spPr>
          <a:xfrm>
            <a:off x="452525" y="1570225"/>
            <a:ext cx="6473100" cy="2443375"/>
          </a:xfrm>
          <a:prstGeom prst="rect">
            <a:avLst/>
          </a:prstGeom>
          <a:noFill/>
          <a:ln>
            <a:noFill/>
          </a:ln>
        </p:spPr>
      </p:pic>
      <p:sp>
        <p:nvSpPr>
          <p:cNvPr id="90" name="Google Shape;90;p6"/>
          <p:cNvSpPr txBox="1"/>
          <p:nvPr/>
        </p:nvSpPr>
        <p:spPr>
          <a:xfrm>
            <a:off x="452525" y="2788050"/>
            <a:ext cx="579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6"/>
          <p:cNvPicPr preferRelativeResize="0"/>
          <p:nvPr/>
        </p:nvPicPr>
        <p:blipFill rotWithShape="1">
          <a:blip r:embed="rId4">
            <a:alphaModFix/>
          </a:blip>
          <a:srcRect b="0" l="0" r="0" t="0"/>
          <a:stretch/>
        </p:blipFill>
        <p:spPr>
          <a:xfrm rot="-5400000">
            <a:off x="6555425" y="2321524"/>
            <a:ext cx="2804950" cy="1302300"/>
          </a:xfrm>
          <a:prstGeom prst="rect">
            <a:avLst/>
          </a:prstGeom>
          <a:noFill/>
          <a:ln>
            <a:noFill/>
          </a:ln>
        </p:spPr>
      </p:pic>
      <p:sp>
        <p:nvSpPr>
          <p:cNvPr id="92" name="Google Shape;92;p6"/>
          <p:cNvSpPr txBox="1"/>
          <p:nvPr/>
        </p:nvSpPr>
        <p:spPr>
          <a:xfrm>
            <a:off x="7209375" y="4375150"/>
            <a:ext cx="16230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0" i="0" lang="cs" sz="800" u="none" cap="none" strike="noStrike">
                <a:solidFill>
                  <a:srgbClr val="000000"/>
                </a:solidFill>
                <a:latin typeface="Arial"/>
                <a:ea typeface="Arial"/>
                <a:cs typeface="Arial"/>
                <a:sym typeface="Arial"/>
              </a:rPr>
              <a:t>Venclová ed 2008, s.110</a:t>
            </a:r>
            <a:endParaRPr b="0" i="0" sz="800" u="none" cap="none" strike="noStrike">
              <a:solidFill>
                <a:srgbClr val="000000"/>
              </a:solidFill>
              <a:latin typeface="Arial"/>
              <a:ea typeface="Arial"/>
              <a:cs typeface="Arial"/>
              <a:sym typeface="Arial"/>
            </a:endParaRPr>
          </a:p>
        </p:txBody>
      </p:sp>
      <p:sp>
        <p:nvSpPr>
          <p:cNvPr id="93" name="Google Shape;9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7"/>
          <p:cNvSpPr txBox="1"/>
          <p:nvPr>
            <p:ph type="title"/>
          </p:nvPr>
        </p:nvSpPr>
        <p:spPr>
          <a:xfrm>
            <a:off x="0" y="104850"/>
            <a:ext cx="91440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111"/>
              <a:buNone/>
            </a:pPr>
            <a:r>
              <a:rPr lang="cs" sz="2000"/>
              <a:t>Graf 2: </a:t>
            </a:r>
            <a:r>
              <a:rPr lang="cs" sz="2000"/>
              <a:t>Jak se změnila teplota v okolí oppida Staré Hradisko (</a:t>
            </a:r>
            <a:r>
              <a:rPr lang="cs" sz="2000">
                <a:solidFill>
                  <a:srgbClr val="FF0000"/>
                </a:solidFill>
              </a:rPr>
              <a:t>150</a:t>
            </a:r>
            <a:r>
              <a:rPr lang="cs" sz="2000"/>
              <a:t>–</a:t>
            </a:r>
            <a:r>
              <a:rPr lang="cs" sz="2000">
                <a:solidFill>
                  <a:srgbClr val="4472C4"/>
                </a:solidFill>
              </a:rPr>
              <a:t>50 př. n. l.</a:t>
            </a:r>
            <a:r>
              <a:rPr lang="cs" sz="2000"/>
              <a:t>)? </a:t>
            </a:r>
            <a:endParaRPr sz="2000"/>
          </a:p>
        </p:txBody>
      </p:sp>
      <p:sp>
        <p:nvSpPr>
          <p:cNvPr id="99" name="Google Shape;99;p7"/>
          <p:cNvSpPr txBox="1"/>
          <p:nvPr/>
        </p:nvSpPr>
        <p:spPr>
          <a:xfrm>
            <a:off x="1870050" y="4563950"/>
            <a:ext cx="66438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pic>
        <p:nvPicPr>
          <p:cNvPr id="100" name="Google Shape;100;p7"/>
          <p:cNvPicPr preferRelativeResize="0"/>
          <p:nvPr/>
        </p:nvPicPr>
        <p:blipFill rotWithShape="1">
          <a:blip r:embed="rId3">
            <a:alphaModFix/>
          </a:blip>
          <a:srcRect b="0" l="0" r="0" t="0"/>
          <a:stretch/>
        </p:blipFill>
        <p:spPr>
          <a:xfrm>
            <a:off x="152400" y="677550"/>
            <a:ext cx="8743874" cy="4349350"/>
          </a:xfrm>
          <a:prstGeom prst="rect">
            <a:avLst/>
          </a:prstGeom>
          <a:noFill/>
          <a:ln>
            <a:noFill/>
          </a:ln>
        </p:spPr>
      </p:pic>
      <p:sp>
        <p:nvSpPr>
          <p:cNvPr id="101" name="Google Shape;10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id="106" name="Google Shape;106;p8"/>
          <p:cNvPicPr preferRelativeResize="0"/>
          <p:nvPr/>
        </p:nvPicPr>
        <p:blipFill rotWithShape="1">
          <a:blip r:embed="rId3">
            <a:alphaModFix/>
          </a:blip>
          <a:srcRect b="0" l="0" r="0" t="0"/>
          <a:stretch/>
        </p:blipFill>
        <p:spPr>
          <a:xfrm>
            <a:off x="656421" y="63292"/>
            <a:ext cx="2438958" cy="5016925"/>
          </a:xfrm>
          <a:prstGeom prst="rect">
            <a:avLst/>
          </a:prstGeom>
          <a:noFill/>
          <a:ln>
            <a:noFill/>
          </a:ln>
        </p:spPr>
      </p:pic>
      <p:sp>
        <p:nvSpPr>
          <p:cNvPr id="107" name="Google Shape;107;p8"/>
          <p:cNvSpPr txBox="1"/>
          <p:nvPr/>
        </p:nvSpPr>
        <p:spPr>
          <a:xfrm>
            <a:off x="3599400" y="332950"/>
            <a:ext cx="43296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lang="cs" sz="2800"/>
              <a:t>Přiblížení</a:t>
            </a:r>
            <a:r>
              <a:rPr b="0" i="0" lang="cs" sz="2800" u="none" cap="none" strike="noStrike">
                <a:solidFill>
                  <a:srgbClr val="000000"/>
                </a:solidFill>
                <a:latin typeface="Arial"/>
                <a:ea typeface="Arial"/>
                <a:cs typeface="Arial"/>
                <a:sym typeface="Arial"/>
              </a:rPr>
              <a:t> změny teploty. Co se stalo?</a:t>
            </a:r>
            <a:endParaRPr b="0" i="0" sz="2800" u="none" cap="none" strike="noStrike">
              <a:solidFill>
                <a:srgbClr val="000000"/>
              </a:solidFill>
              <a:latin typeface="Arial"/>
              <a:ea typeface="Arial"/>
              <a:cs typeface="Arial"/>
              <a:sym typeface="Arial"/>
            </a:endParaRPr>
          </a:p>
        </p:txBody>
      </p:sp>
      <p:sp>
        <p:nvSpPr>
          <p:cNvPr id="108" name="Google Shape;10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9"/>
          <p:cNvSpPr txBox="1"/>
          <p:nvPr>
            <p:ph type="title"/>
          </p:nvPr>
        </p:nvSpPr>
        <p:spPr>
          <a:xfrm>
            <a:off x="125275" y="203750"/>
            <a:ext cx="72249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cs" sz="2300"/>
              <a:t>Graf 3: Jak se měnilo množství srážek v okolí oppida Staré Hradisko (asi 150–50 př. n. l.)?</a:t>
            </a:r>
            <a:endParaRPr sz="2400"/>
          </a:p>
        </p:txBody>
      </p:sp>
      <p:pic>
        <p:nvPicPr>
          <p:cNvPr id="114" name="Google Shape;114;p9"/>
          <p:cNvPicPr preferRelativeResize="0"/>
          <p:nvPr/>
        </p:nvPicPr>
        <p:blipFill rotWithShape="1">
          <a:blip r:embed="rId3">
            <a:alphaModFix/>
          </a:blip>
          <a:srcRect b="0" l="0" r="0" t="0"/>
          <a:stretch/>
        </p:blipFill>
        <p:spPr>
          <a:xfrm>
            <a:off x="959550" y="1174475"/>
            <a:ext cx="7224900" cy="3737013"/>
          </a:xfrm>
          <a:prstGeom prst="rect">
            <a:avLst/>
          </a:prstGeom>
          <a:noFill/>
          <a:ln>
            <a:noFill/>
          </a:ln>
        </p:spPr>
      </p:pic>
      <p:pic>
        <p:nvPicPr>
          <p:cNvPr id="115" name="Google Shape;115;p9"/>
          <p:cNvPicPr preferRelativeResize="0"/>
          <p:nvPr/>
        </p:nvPicPr>
        <p:blipFill rotWithShape="1">
          <a:blip r:embed="rId4">
            <a:alphaModFix/>
          </a:blip>
          <a:srcRect b="0" l="0" r="0" t="0"/>
          <a:stretch/>
        </p:blipFill>
        <p:spPr>
          <a:xfrm>
            <a:off x="7176050" y="2505400"/>
            <a:ext cx="409575" cy="266700"/>
          </a:xfrm>
          <a:prstGeom prst="rect">
            <a:avLst/>
          </a:prstGeom>
          <a:noFill/>
          <a:ln>
            <a:noFill/>
          </a:ln>
        </p:spPr>
      </p:pic>
      <p:pic>
        <p:nvPicPr>
          <p:cNvPr id="116" name="Google Shape;116;p9"/>
          <p:cNvPicPr preferRelativeResize="0"/>
          <p:nvPr/>
        </p:nvPicPr>
        <p:blipFill rotWithShape="1">
          <a:blip r:embed="rId5">
            <a:alphaModFix/>
          </a:blip>
          <a:srcRect b="0" l="1176" r="0" t="0"/>
          <a:stretch/>
        </p:blipFill>
        <p:spPr>
          <a:xfrm>
            <a:off x="1399002" y="4501050"/>
            <a:ext cx="5951175" cy="312675"/>
          </a:xfrm>
          <a:prstGeom prst="rect">
            <a:avLst/>
          </a:prstGeom>
          <a:noFill/>
          <a:ln>
            <a:noFill/>
          </a:ln>
        </p:spPr>
      </p:pic>
      <p:sp>
        <p:nvSpPr>
          <p:cNvPr id="117" name="Google Shape;11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txBox="1"/>
          <p:nvPr>
            <p:ph type="title"/>
          </p:nvPr>
        </p:nvSpPr>
        <p:spPr>
          <a:xfrm>
            <a:off x="311700" y="24760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just">
              <a:lnSpc>
                <a:spcPct val="107916"/>
              </a:lnSpc>
              <a:spcBef>
                <a:spcPts val="0"/>
              </a:spcBef>
              <a:spcAft>
                <a:spcPts val="0"/>
              </a:spcAft>
              <a:buClr>
                <a:schemeClr val="dk1"/>
              </a:buClr>
              <a:buSzPct val="43136"/>
              <a:buFont typeface="Arial"/>
              <a:buNone/>
            </a:pPr>
            <a:r>
              <a:rPr lang="cs" sz="2550"/>
              <a:t>Přečti si modelové výpovědi Keltů, žijících kolem roku 50 př. n. l. na oppidu Staré Hradisko:</a:t>
            </a:r>
            <a:endParaRPr/>
          </a:p>
        </p:txBody>
      </p:sp>
      <p:sp>
        <p:nvSpPr>
          <p:cNvPr id="123" name="Google Shape;123;p10"/>
          <p:cNvSpPr txBox="1"/>
          <p:nvPr/>
        </p:nvSpPr>
        <p:spPr>
          <a:xfrm>
            <a:off x="311700" y="1234400"/>
            <a:ext cx="8414700" cy="36624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0"/>
              </a:spcAft>
              <a:buClr>
                <a:srgbClr val="000000"/>
              </a:buClr>
              <a:buSzPts val="1700"/>
              <a:buFont typeface="Arial"/>
              <a:buNone/>
            </a:pPr>
            <a:r>
              <a:rPr i="0" lang="cs" sz="1600" u="sng" cap="none" strike="noStrike">
                <a:solidFill>
                  <a:schemeClr val="dk1"/>
                </a:solidFill>
              </a:rPr>
              <a:t>Etihne, 52 let, druid</a:t>
            </a:r>
            <a:r>
              <a:rPr i="0" lang="cs" sz="1600" u="none" cap="none" strike="noStrike">
                <a:solidFill>
                  <a:schemeClr val="dk1"/>
                </a:solidFill>
              </a:rPr>
              <a:t>: </a:t>
            </a:r>
            <a:r>
              <a:rPr i="1" lang="cs" sz="1600" u="none" cap="none" strike="noStrike">
                <a:solidFill>
                  <a:schemeClr val="dk1"/>
                </a:solidFill>
              </a:rPr>
              <a:t>„Vypadá to, že ani tento rok nám nejsou bohové nakloněn</a:t>
            </a:r>
            <a:r>
              <a:rPr i="1" lang="cs" sz="1600">
                <a:solidFill>
                  <a:schemeClr val="dk1"/>
                </a:solidFill>
              </a:rPr>
              <a:t>i</a:t>
            </a:r>
            <a:r>
              <a:rPr i="1" lang="cs" sz="1600" u="none" cap="none" strike="noStrike">
                <a:solidFill>
                  <a:schemeClr val="dk1"/>
                </a:solidFill>
              </a:rPr>
              <a:t>. Jarní měsíce propršely, takže část obilí shnila a bylo velmi chladno. Bojím se, jaká bude úroda. Modlím se, aby nám Sucellos pomohl.“ </a:t>
            </a:r>
            <a:endParaRPr i="1" sz="1600" u="none" cap="none" strike="noStrike">
              <a:solidFill>
                <a:schemeClr val="dk1"/>
              </a:solidFill>
            </a:endParaRPr>
          </a:p>
          <a:p>
            <a:pPr indent="0" lvl="0" marL="0" marR="0" rtl="0" algn="just">
              <a:lnSpc>
                <a:spcPct val="107916"/>
              </a:lnSpc>
              <a:spcBef>
                <a:spcPts val="800"/>
              </a:spcBef>
              <a:spcAft>
                <a:spcPts val="0"/>
              </a:spcAft>
              <a:buClr>
                <a:srgbClr val="000000"/>
              </a:buClr>
              <a:buSzPts val="1700"/>
              <a:buFont typeface="Arial"/>
              <a:buNone/>
            </a:pPr>
            <a:r>
              <a:rPr i="0" lang="cs" sz="1600" u="sng" cap="none" strike="noStrike">
                <a:solidFill>
                  <a:schemeClr val="dk1"/>
                </a:solidFill>
              </a:rPr>
              <a:t>Borgach, 63 let, zemědělec</a:t>
            </a:r>
            <a:r>
              <a:rPr i="0" lang="cs" sz="1600" u="none" cap="none" strike="noStrike">
                <a:solidFill>
                  <a:schemeClr val="dk1"/>
                </a:solidFill>
              </a:rPr>
              <a:t>:</a:t>
            </a:r>
            <a:r>
              <a:rPr i="1" lang="cs" sz="1600" u="none" cap="none" strike="noStrike">
                <a:solidFill>
                  <a:schemeClr val="dk1"/>
                </a:solidFill>
              </a:rPr>
              <a:t> „Začíná tu být smutno. Mnoho mých přátel odešlo na západ. Prý za lepším životem. Je sice pravda, že za našeho mládí bylo lépe, pamatuji roky, kdy byla úroda tak velká, že jsme mohli uspořádat mnoho slavností. Dnes už mi zbyly jen vzpomínky.</a:t>
            </a:r>
            <a:r>
              <a:rPr i="1" lang="cs" sz="1600">
                <a:solidFill>
                  <a:schemeClr val="dk1"/>
                </a:solidFill>
              </a:rPr>
              <a:t>”</a:t>
            </a:r>
            <a:endParaRPr i="1" sz="1600" u="none" cap="none" strike="noStrike">
              <a:solidFill>
                <a:schemeClr val="dk1"/>
              </a:solidFill>
            </a:endParaRPr>
          </a:p>
          <a:p>
            <a:pPr indent="0" lvl="0" marL="0" marR="0" rtl="0" algn="just">
              <a:lnSpc>
                <a:spcPct val="107916"/>
              </a:lnSpc>
              <a:spcBef>
                <a:spcPts val="800"/>
              </a:spcBef>
              <a:spcAft>
                <a:spcPts val="0"/>
              </a:spcAft>
              <a:buClr>
                <a:srgbClr val="000000"/>
              </a:buClr>
              <a:buSzPts val="1700"/>
              <a:buFont typeface="Arial"/>
              <a:buNone/>
            </a:pPr>
            <a:r>
              <a:rPr i="0" lang="cs" sz="1600" u="sng" cap="none" strike="noStrike">
                <a:solidFill>
                  <a:schemeClr val="dk1"/>
                </a:solidFill>
              </a:rPr>
              <a:t>Gormal, 45 let, řemeslník</a:t>
            </a:r>
            <a:r>
              <a:rPr i="0" lang="cs" sz="1600" u="none" cap="none" strike="noStrike">
                <a:solidFill>
                  <a:schemeClr val="dk1"/>
                </a:solidFill>
              </a:rPr>
              <a:t>: </a:t>
            </a:r>
            <a:r>
              <a:rPr i="1" lang="cs" sz="1600" u="none" cap="none" strike="noStrike">
                <a:solidFill>
                  <a:schemeClr val="dk1"/>
                </a:solidFill>
              </a:rPr>
              <a:t>„Letos musíme opravit západní část opevnění. Nejraději bych se toho neúčastnil. Všechno dříví z okolí je dávno vykácené a musíme ho dovážet z daleka. Jinde by mé rodině bylo jistě lépe.“</a:t>
            </a:r>
            <a:endParaRPr i="1" sz="1600" u="none" cap="none" strike="noStrike">
              <a:solidFill>
                <a:schemeClr val="dk1"/>
              </a:solidFill>
            </a:endParaRPr>
          </a:p>
          <a:p>
            <a:pPr indent="0" lvl="0" marL="0" marR="0" rtl="0" algn="just">
              <a:lnSpc>
                <a:spcPct val="107916"/>
              </a:lnSpc>
              <a:spcBef>
                <a:spcPts val="800"/>
              </a:spcBef>
              <a:spcAft>
                <a:spcPts val="800"/>
              </a:spcAft>
              <a:buClr>
                <a:srgbClr val="000000"/>
              </a:buClr>
              <a:buSzPts val="1700"/>
              <a:buFont typeface="Arial"/>
              <a:buNone/>
            </a:pPr>
            <a:r>
              <a:rPr i="0" lang="cs" sz="1600" u="sng" cap="none" strike="noStrike">
                <a:solidFill>
                  <a:schemeClr val="dk1"/>
                </a:solidFill>
              </a:rPr>
              <a:t>Caitir, 27 let, v domácnosti</a:t>
            </a:r>
            <a:r>
              <a:rPr i="0" lang="cs" sz="1600" u="none" cap="none" strike="noStrike">
                <a:solidFill>
                  <a:schemeClr val="dk1"/>
                </a:solidFill>
              </a:rPr>
              <a:t>: </a:t>
            </a:r>
            <a:r>
              <a:rPr i="1" lang="cs" sz="1600" u="none" cap="none" strike="noStrike">
                <a:solidFill>
                  <a:schemeClr val="dk1"/>
                </a:solidFill>
              </a:rPr>
              <a:t>„Nevím, z čeho uživím šest hladových krků až do příští sklizně. V zásobn</a:t>
            </a:r>
            <a:r>
              <a:rPr i="1" lang="cs" sz="1600">
                <a:solidFill>
                  <a:schemeClr val="dk1"/>
                </a:solidFill>
              </a:rPr>
              <a:t>í</a:t>
            </a:r>
            <a:r>
              <a:rPr i="1" lang="cs" sz="1600" u="none" cap="none" strike="noStrike">
                <a:solidFill>
                  <a:schemeClr val="dk1"/>
                </a:solidFill>
              </a:rPr>
              <a:t>cích máme tak málo obilí. Možná bychom měli odje</a:t>
            </a:r>
            <a:r>
              <a:rPr i="1" lang="cs" sz="1600">
                <a:solidFill>
                  <a:schemeClr val="dk1"/>
                </a:solidFill>
              </a:rPr>
              <a:t>t jinam</a:t>
            </a:r>
            <a:r>
              <a:rPr i="1" lang="cs" sz="1600" u="none" cap="none" strike="noStrike">
                <a:solidFill>
                  <a:schemeClr val="dk1"/>
                </a:solidFill>
              </a:rPr>
              <a:t>.“</a:t>
            </a:r>
            <a:endParaRPr i="1" sz="1600" u="none" cap="none" strike="noStrike">
              <a:solidFill>
                <a:schemeClr val="dk1"/>
              </a:solidFill>
            </a:endParaRPr>
          </a:p>
        </p:txBody>
      </p:sp>
      <p:sp>
        <p:nvSpPr>
          <p:cNvPr id="124" name="Google Shape;12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c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