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b291e835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b291e83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91d5a622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391d5a622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91d5a622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391d5a622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91d5a622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91d5a622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91d5a622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91d5a622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91d5a622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91d5a622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b291e835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b291e835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3b291e835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3b291e835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391d5a622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391d5a622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391d5a622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391d5a622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1f8d0b0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e1f8d0b0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91d5a622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91d5a622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391d5a622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391d5a622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391d5a622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391d5a622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91d5a622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391d5a622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91d5a622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391d5a622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geographic.com/environment/article/el-nino-la-nin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7ydNafXxJI"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snOHuPep9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02800"/>
            <a:ext cx="8520600"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cs" sz="3230">
                <a:solidFill>
                  <a:srgbClr val="072D5F"/>
                </a:solidFill>
              </a:rPr>
              <a:t>Jak klimatická změna ovlivňuje oceány?</a:t>
            </a:r>
            <a:endParaRPr sz="3230">
              <a:solidFill>
                <a:srgbClr val="072D5F"/>
              </a:solidFill>
            </a:endParaRPr>
          </a:p>
        </p:txBody>
      </p:sp>
      <p:sp>
        <p:nvSpPr>
          <p:cNvPr id="55" name="Google Shape;5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a:t>
            </a:fld>
            <a:endParaRPr/>
          </a:p>
        </p:txBody>
      </p:sp>
      <p:pic>
        <p:nvPicPr>
          <p:cNvPr id="56" name="Google Shape;56;p13"/>
          <p:cNvPicPr preferRelativeResize="0"/>
          <p:nvPr/>
        </p:nvPicPr>
        <p:blipFill rotWithShape="1">
          <a:blip r:embed="rId3">
            <a:alphaModFix/>
          </a:blip>
          <a:srcRect t="18876" b="17352"/>
          <a:stretch/>
        </p:blipFill>
        <p:spPr>
          <a:xfrm>
            <a:off x="6786437" y="0"/>
            <a:ext cx="2357550" cy="601250"/>
          </a:xfrm>
          <a:prstGeom prst="rect">
            <a:avLst/>
          </a:prstGeom>
          <a:noFill/>
          <a:ln>
            <a:noFill/>
          </a:ln>
        </p:spPr>
      </p:pic>
      <p:pic>
        <p:nvPicPr>
          <p:cNvPr id="57" name="Google Shape;57;p13"/>
          <p:cNvPicPr preferRelativeResize="0"/>
          <p:nvPr/>
        </p:nvPicPr>
        <p:blipFill rotWithShape="1">
          <a:blip r:embed="rId4">
            <a:alphaModFix/>
          </a:blip>
          <a:srcRect/>
          <a:stretch/>
        </p:blipFill>
        <p:spPr>
          <a:xfrm>
            <a:off x="8192149" y="4305178"/>
            <a:ext cx="692874" cy="283546"/>
          </a:xfrm>
          <a:prstGeom prst="rect">
            <a:avLst/>
          </a:prstGeom>
          <a:noFill/>
          <a:ln>
            <a:noFill/>
          </a:ln>
        </p:spPr>
      </p:pic>
      <p:pic>
        <p:nvPicPr>
          <p:cNvPr id="58" name="Google Shape;58;p13"/>
          <p:cNvPicPr preferRelativeResize="0"/>
          <p:nvPr/>
        </p:nvPicPr>
        <p:blipFill>
          <a:blip r:embed="rId5">
            <a:alphaModFix/>
          </a:blip>
          <a:stretch>
            <a:fillRect/>
          </a:stretch>
        </p:blipFill>
        <p:spPr>
          <a:xfrm>
            <a:off x="6875900" y="4209288"/>
            <a:ext cx="1021266" cy="458774"/>
          </a:xfrm>
          <a:prstGeom prst="rect">
            <a:avLst/>
          </a:prstGeom>
          <a:noFill/>
          <a:ln>
            <a:noFill/>
          </a:ln>
        </p:spPr>
      </p:pic>
      <p:pic>
        <p:nvPicPr>
          <p:cNvPr id="59" name="Google Shape;59;p13"/>
          <p:cNvPicPr preferRelativeResize="0"/>
          <p:nvPr/>
        </p:nvPicPr>
        <p:blipFill rotWithShape="1">
          <a:blip r:embed="rId6">
            <a:alphaModFix/>
          </a:blip>
          <a:srcRect l="1640" r="-1639"/>
          <a:stretch/>
        </p:blipFill>
        <p:spPr>
          <a:xfrm>
            <a:off x="1194288" y="4103722"/>
            <a:ext cx="4451338" cy="743316"/>
          </a:xfrm>
          <a:prstGeom prst="rect">
            <a:avLst/>
          </a:prstGeom>
          <a:noFill/>
          <a:ln>
            <a:noFill/>
          </a:ln>
        </p:spPr>
      </p:pic>
      <p:pic>
        <p:nvPicPr>
          <p:cNvPr id="60" name="Google Shape;60;p13"/>
          <p:cNvPicPr preferRelativeResize="0"/>
          <p:nvPr/>
        </p:nvPicPr>
        <p:blipFill>
          <a:blip r:embed="rId7">
            <a:alphaModFix/>
          </a:blip>
          <a:stretch>
            <a:fillRect/>
          </a:stretch>
        </p:blipFill>
        <p:spPr>
          <a:xfrm>
            <a:off x="258988" y="4246000"/>
            <a:ext cx="692879" cy="458775"/>
          </a:xfrm>
          <a:prstGeom prst="rect">
            <a:avLst/>
          </a:prstGeom>
          <a:noFill/>
          <a:ln>
            <a:noFill/>
          </a:ln>
        </p:spPr>
      </p:pic>
      <p:pic>
        <p:nvPicPr>
          <p:cNvPr id="61" name="Google Shape;61;p13"/>
          <p:cNvPicPr preferRelativeResize="0"/>
          <p:nvPr/>
        </p:nvPicPr>
        <p:blipFill>
          <a:blip r:embed="rId8">
            <a:alphaModFix/>
          </a:blip>
          <a:stretch>
            <a:fillRect/>
          </a:stretch>
        </p:blipFill>
        <p:spPr>
          <a:xfrm>
            <a:off x="5811838" y="4246013"/>
            <a:ext cx="692876" cy="385301"/>
          </a:xfrm>
          <a:prstGeom prst="rect">
            <a:avLst/>
          </a:prstGeom>
          <a:noFill/>
          <a:ln>
            <a:noFill/>
          </a:ln>
        </p:spPr>
      </p:pic>
      <p:sp>
        <p:nvSpPr>
          <p:cNvPr id="62" name="Google Shape;62;p13"/>
          <p:cNvSpPr txBox="1"/>
          <p:nvPr/>
        </p:nvSpPr>
        <p:spPr>
          <a:xfrm>
            <a:off x="0" y="4780975"/>
            <a:ext cx="8819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000" i="1"/>
              <a:t>Prezentace je upravitelná. Za úpravy oproti originálu nenese Člověk v tísni, o. p. s. odpovědnost.</a:t>
            </a:r>
            <a:endParaRPr sz="1000" i="1"/>
          </a:p>
        </p:txBody>
      </p:sp>
      <p:pic>
        <p:nvPicPr>
          <p:cNvPr id="63" name="Google Shape;63;p13"/>
          <p:cNvPicPr preferRelativeResize="0"/>
          <p:nvPr/>
        </p:nvPicPr>
        <p:blipFill rotWithShape="1">
          <a:blip r:embed="rId9">
            <a:alphaModFix/>
          </a:blip>
          <a:srcRect t="13694" b="9582"/>
          <a:stretch/>
        </p:blipFill>
        <p:spPr>
          <a:xfrm>
            <a:off x="643235" y="1257011"/>
            <a:ext cx="7857530" cy="271751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124" name="Google Shape;124;p22"/>
          <p:cNvPicPr preferRelativeResize="0"/>
          <p:nvPr/>
        </p:nvPicPr>
        <p:blipFill>
          <a:blip r:embed="rId3">
            <a:alphaModFix/>
          </a:blip>
          <a:stretch>
            <a:fillRect/>
          </a:stretch>
        </p:blipFill>
        <p:spPr>
          <a:xfrm>
            <a:off x="0" y="0"/>
            <a:ext cx="4631500" cy="2602475"/>
          </a:xfrm>
          <a:prstGeom prst="rect">
            <a:avLst/>
          </a:prstGeom>
          <a:noFill/>
          <a:ln>
            <a:noFill/>
          </a:ln>
        </p:spPr>
      </p:pic>
      <p:pic>
        <p:nvPicPr>
          <p:cNvPr id="125" name="Google Shape;125;p22"/>
          <p:cNvPicPr preferRelativeResize="0"/>
          <p:nvPr/>
        </p:nvPicPr>
        <p:blipFill>
          <a:blip r:embed="rId4">
            <a:alphaModFix/>
          </a:blip>
          <a:stretch>
            <a:fillRect/>
          </a:stretch>
        </p:blipFill>
        <p:spPr>
          <a:xfrm>
            <a:off x="0" y="2571750"/>
            <a:ext cx="5088550" cy="2664160"/>
          </a:xfrm>
          <a:prstGeom prst="rect">
            <a:avLst/>
          </a:prstGeom>
          <a:noFill/>
          <a:ln>
            <a:noFill/>
          </a:ln>
        </p:spPr>
      </p:pic>
      <p:pic>
        <p:nvPicPr>
          <p:cNvPr id="126" name="Google Shape;126;p22"/>
          <p:cNvPicPr preferRelativeResize="0"/>
          <p:nvPr/>
        </p:nvPicPr>
        <p:blipFill>
          <a:blip r:embed="rId5">
            <a:alphaModFix/>
          </a:blip>
          <a:stretch>
            <a:fillRect/>
          </a:stretch>
        </p:blipFill>
        <p:spPr>
          <a:xfrm>
            <a:off x="4522125" y="11"/>
            <a:ext cx="4631500" cy="3085064"/>
          </a:xfrm>
          <a:prstGeom prst="rect">
            <a:avLst/>
          </a:prstGeom>
          <a:noFill/>
          <a:ln>
            <a:noFill/>
          </a:ln>
        </p:spPr>
      </p:pic>
      <p:pic>
        <p:nvPicPr>
          <p:cNvPr id="127" name="Google Shape;127;p22"/>
          <p:cNvPicPr preferRelativeResize="0"/>
          <p:nvPr/>
        </p:nvPicPr>
        <p:blipFill rotWithShape="1">
          <a:blip r:embed="rId6">
            <a:alphaModFix/>
          </a:blip>
          <a:srcRect r="23442" b="22215"/>
          <a:stretch/>
        </p:blipFill>
        <p:spPr>
          <a:xfrm>
            <a:off x="4522125" y="2571750"/>
            <a:ext cx="4664775" cy="2664150"/>
          </a:xfrm>
          <a:prstGeom prst="rect">
            <a:avLst/>
          </a:prstGeom>
          <a:noFill/>
          <a:ln>
            <a:noFill/>
          </a:ln>
        </p:spPr>
      </p:pic>
      <p:sp>
        <p:nvSpPr>
          <p:cNvPr id="128" name="Google Shape;12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134" name="Google Shape;134;p23">
            <a:hlinkClick r:id="rId3"/>
          </p:cNvPr>
          <p:cNvPicPr preferRelativeResize="0"/>
          <p:nvPr/>
        </p:nvPicPr>
        <p:blipFill rotWithShape="1">
          <a:blip r:embed="rId4">
            <a:alphaModFix/>
          </a:blip>
          <a:srcRect l="22714" t="26310" r="23626" b="19708"/>
          <a:stretch/>
        </p:blipFill>
        <p:spPr>
          <a:xfrm>
            <a:off x="0" y="0"/>
            <a:ext cx="9144001" cy="5143500"/>
          </a:xfrm>
          <a:prstGeom prst="rect">
            <a:avLst/>
          </a:prstGeom>
          <a:noFill/>
          <a:ln>
            <a:noFill/>
          </a:ln>
        </p:spPr>
      </p:pic>
      <p:sp>
        <p:nvSpPr>
          <p:cNvPr id="135" name="Google Shape;13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t>Rozpustnost CO</a:t>
            </a:r>
            <a:r>
              <a:rPr lang="cs" baseline="-25000"/>
              <a:t>2</a:t>
            </a:r>
            <a:r>
              <a:rPr lang="cs"/>
              <a:t> ve vodě</a:t>
            </a:r>
            <a:endParaRPr/>
          </a:p>
        </p:txBody>
      </p:sp>
      <p:sp>
        <p:nvSpPr>
          <p:cNvPr id="141" name="Google Shape;14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711103" y="0"/>
            <a:ext cx="7721793" cy="5143500"/>
          </a:xfrm>
          <a:prstGeom prst="rect">
            <a:avLst/>
          </a:prstGeom>
          <a:noFill/>
          <a:ln>
            <a:noFill/>
          </a:ln>
        </p:spPr>
      </p:pic>
      <p:sp>
        <p:nvSpPr>
          <p:cNvPr id="147" name="Google Shape;14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716303" y="0"/>
            <a:ext cx="7711395" cy="5143500"/>
          </a:xfrm>
          <a:prstGeom prst="rect">
            <a:avLst/>
          </a:prstGeom>
          <a:noFill/>
          <a:ln>
            <a:noFill/>
          </a:ln>
        </p:spPr>
      </p:pic>
      <p:sp>
        <p:nvSpPr>
          <p:cNvPr id="153" name="Google Shape;15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15</a:t>
            </a:fld>
            <a:endParaRPr/>
          </a:p>
        </p:txBody>
      </p:sp>
      <p:pic>
        <p:nvPicPr>
          <p:cNvPr id="159" name="Google Shape;159;p27"/>
          <p:cNvPicPr preferRelativeResize="0"/>
          <p:nvPr/>
        </p:nvPicPr>
        <p:blipFill>
          <a:blip r:embed="rId3">
            <a:alphaModFix/>
          </a:blip>
          <a:stretch>
            <a:fillRect/>
          </a:stretch>
        </p:blipFill>
        <p:spPr>
          <a:xfrm>
            <a:off x="152400" y="1371600"/>
            <a:ext cx="8839204" cy="1959472"/>
          </a:xfrm>
          <a:prstGeom prst="rect">
            <a:avLst/>
          </a:prstGeom>
          <a:noFill/>
          <a:ln>
            <a:noFill/>
          </a:ln>
        </p:spPr>
      </p:pic>
      <p:sp>
        <p:nvSpPr>
          <p:cNvPr id="160" name="Google Shape;160;p27"/>
          <p:cNvSpPr txBox="1"/>
          <p:nvPr/>
        </p:nvSpPr>
        <p:spPr>
          <a:xfrm>
            <a:off x="152400" y="3093175"/>
            <a:ext cx="8839200" cy="6978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7"/>
          <p:cNvSpPr txBox="1"/>
          <p:nvPr/>
        </p:nvSpPr>
        <p:spPr>
          <a:xfrm>
            <a:off x="797825" y="3002950"/>
            <a:ext cx="90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b="1">
                <a:solidFill>
                  <a:srgbClr val="FF0000"/>
                </a:solidFill>
              </a:rPr>
              <a:t>KYSELÉ</a:t>
            </a:r>
            <a:endParaRPr b="1">
              <a:solidFill>
                <a:srgbClr val="FF0000"/>
              </a:solidFill>
            </a:endParaRPr>
          </a:p>
        </p:txBody>
      </p:sp>
      <p:sp>
        <p:nvSpPr>
          <p:cNvPr id="162" name="Google Shape;162;p27"/>
          <p:cNvSpPr txBox="1"/>
          <p:nvPr/>
        </p:nvSpPr>
        <p:spPr>
          <a:xfrm>
            <a:off x="3960600" y="3002950"/>
            <a:ext cx="12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b="1">
                <a:solidFill>
                  <a:srgbClr val="38761D"/>
                </a:solidFill>
              </a:rPr>
              <a:t>NEUTRÁLNÍ</a:t>
            </a:r>
            <a:endParaRPr b="1">
              <a:solidFill>
                <a:srgbClr val="38761D"/>
              </a:solidFill>
            </a:endParaRPr>
          </a:p>
        </p:txBody>
      </p:sp>
      <p:sp>
        <p:nvSpPr>
          <p:cNvPr id="163" name="Google Shape;163;p27"/>
          <p:cNvSpPr txBox="1"/>
          <p:nvPr/>
        </p:nvSpPr>
        <p:spPr>
          <a:xfrm>
            <a:off x="7189600" y="3002950"/>
            <a:ext cx="10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b="1">
                <a:solidFill>
                  <a:srgbClr val="741B47"/>
                </a:solidFill>
              </a:rPr>
              <a:t>ZÁSADITÉ</a:t>
            </a:r>
            <a:endParaRPr b="1">
              <a:solidFill>
                <a:srgbClr val="741B4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9" name="Google Shape;16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0" name="Google Shape;170;p28" descr="Viewers like you help make PBS (Thank you 😃) . Support your local PBS Member Station here: https://to.pbs.org/PBSDSDonate&#10;&#10;This episode is brought to you by Dropbox https://www.dropbox.com/ &#10;Tweet ⇒ http://bit.ly/OKTBScoral Share on FB ⇒ http://bit.ly/OKTBScoralFB&#10;↓ More info and sources below ↓&#10;&#10;We can’t afford to wait any longer to act on climate change. Check out #OursToLose: https://www.youtube.com/watch?v=UgOV1dYdYVk&#10;&#10;We’ve got t-shirts! Get yours here: http://store.dftba.com/collections/its-okay-to-be-smart  &#10;&#10;References/Links:&#10;Coral/Zooxanthellae symbiosis: https://en.wikipedia.org/wiki/Zooxanthellae&#10;Global coral bleaching event is underway in 2015: http://www.noaanews.noaa.gov/stories2015/100815-noaa-declares-third-ever-global-coral-bleaching-event.html &#10;Learn more about the effects and extent of coral bleaching: http://www.globalcoralbleaching.org/ &#10;Could we ever lose all our corals? http://phenomena.nationalgeographic.com/2013/01/21/will-we-ever-lose-all-our-corals/ &#10;Coral reef ecosystem species density: http://www.unesco.org/new/en/natural-sciences/ioc-oceans/priority-areas/rio-20-ocean/blueprint-for-the-future-we-want/marine-biodiversity/facts-and-figures-on-marine-biodiversity/&#10;Oceans absorb half of global CO2: http://news.nationalgeographic.com/news/2004/07/0715_040715_oceancarbon.html &#10;Oceans absorb 90% of excess heat: http://e360.yale.edu/feature/how_long_can_oceans_continue_to_absorb_earths_excess_heat/2860/ &#10;Extent of coral loss: http://wwf.panda.org/about_our_earth/blue_planet/coasts/coral_reefs/coral_facts/ &#10;&#10;Coral reef accelerated evolution:&#10;van Oppen, Madeleine JH, et al. &quot;Building coral reef resilience through assisted evolution.&quot; Proceedings of the National Academy of Sciences 112.8 (2015): 2307-2313. http://www.pnas.org/content/112/8/2307.full &#10;&#10;Have an idea for an episode or an amazing science question you want answered? Leave a comment or check us out at the links below!&#10;Follow on Twitter: http://twitter.com/okaytobesmart &#10;http://twitter.com/jtotheizzoe&#10;Follow on Tumblr: http://www.itsokaytobesmart.com &#10;Follow on Instagram: http://instagram.com/jtotheizzoe &#10;Follow on Snapchat: YoDrJoe&#10;&#10;-----------------&#10;It’s Okay To Be Smart is written and hosted by Joe Hanson, Ph.D.&#10;Follow me on Twitter: @jtotheizzoe&#10;Email me: itsokaytobesmart AT gmail DOT com&#10;Facebook: http://www.facebook.com/itsokaytobesmart&#10;For more awesome science, check out: http://www.itsokaytobesmart.com&#10;Produced by PBS Digital Studios: http://www.youtube.com/user/pbsdigitalstudios &#10;&#10;Joe Hanson - Creator/Host/Writer&#10;Joe Nicolosi - Director&#10;Amanda Fox - Producer, Spotzen Inc.&#10;Kate Eads - Producer&#10;Andrew Matthews - Editing/Motion Graphics/Animation&#10;Katie Graham - Camera&#10;John Knudsen - Gaffer&#10;&#10;Theme music: “Ouroboros” by Kevin MacLeod&#10;&#10;Other music via APM&#10;Stock images from Shutterstock, stock footage from Videoblocks (unless otherwise noted)" title="Can Coral Reefs Survive Climate Chang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
        <p:nvSpPr>
          <p:cNvPr id="171" name="Google Shape;17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16</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t>Tání ledovců</a:t>
            </a:r>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5" name="Google Shape;75;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6" name="Google Shape;76;p15"/>
          <p:cNvPicPr preferRelativeResize="0"/>
          <p:nvPr/>
        </p:nvPicPr>
        <p:blipFill>
          <a:blip r:embed="rId3">
            <a:alphaModFix/>
          </a:blip>
          <a:stretch>
            <a:fillRect/>
          </a:stretch>
        </p:blipFill>
        <p:spPr>
          <a:xfrm>
            <a:off x="0" y="242888"/>
            <a:ext cx="9144000" cy="4657725"/>
          </a:xfrm>
          <a:prstGeom prst="rect">
            <a:avLst/>
          </a:prstGeom>
          <a:noFill/>
          <a:ln>
            <a:noFill/>
          </a:ln>
        </p:spPr>
      </p:pic>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311708" y="8856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t>Teplotní roztažnost</a:t>
            </a:r>
            <a:endParaRPr/>
          </a:p>
        </p:txBody>
      </p:sp>
      <p:sp>
        <p:nvSpPr>
          <p:cNvPr id="83" name="Google Shape;8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0" name="Google Shape;90;p17"/>
          <p:cNvPicPr preferRelativeResize="0"/>
          <p:nvPr/>
        </p:nvPicPr>
        <p:blipFill>
          <a:blip r:embed="rId3">
            <a:alphaModFix/>
          </a:blip>
          <a:stretch>
            <a:fillRect/>
          </a:stretch>
        </p:blipFill>
        <p:spPr>
          <a:xfrm>
            <a:off x="0" y="285750"/>
            <a:ext cx="9144000" cy="4572000"/>
          </a:xfrm>
          <a:prstGeom prst="rect">
            <a:avLst/>
          </a:prstGeom>
          <a:noFill/>
          <a:ln>
            <a:noFill/>
          </a:ln>
        </p:spPr>
      </p:pic>
      <p:sp>
        <p:nvSpPr>
          <p:cNvPr id="91" name="Google Shape;9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91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97" name="Google Shape;97;p18" descr="For over 20 years NASA has been tracking the global surface topography of the ocean in order to understand the important role it plays in our daily lives. Climate change is causing our ocean to warm and glaciers to melt, resulting in sea level rise. Since 1880, the global sea level has risen 8 inches; by 2100, it is projected to rise another 1 to 4 feet.&#10;&#10;:::LEARN MORE:::&#10;Key Indicators: Sea Level&#10;http://climate.nasa.gov/key_indicator...&#10;National Climate Assessment: Sea Level Rise&#10;http://nca2014.globalchange.gov/repor...&#10;Rising Seas Briefing (recorded audio)&#10;http://www.ustream.tv/recorded/71763595&#10;Sea Level Rise: Global Warming's Yardstick&#10;http://climate.nasa.gov/news/2201/&#10;West Antarctic Glacier Loss Appears Unstoppable&#10;http://climate.nasa.gov/news/1088/&#10;Quiz: Sea Level Rise&#10;http://www.nasa.gov/externalflash/Sea...&#10;What Will Climate Change and Sea Level Rise Mean for Barrier Islands?&#10;http://www.nasa.gov/topics/earth/feat...&#10;Hangout: Sea Level Rise (recorded)&#10;http://earthobservatory.nasa.gov/blog...&#10;&#10;:::NASA MISSIONS &amp; RESEARCH:::&#10;Jason-3&#10;https://sealevel.jpl.nasa.gov/mission...&#10;OSTM/Jason-2&#10;http://sealevel.jpl.nasa.gov/missions...&#10;GRACE&#10;http://grace.jpl.nasa.gov/&#10;Operation IceBridge&#10;http://icebridge.gsfc.nasa.gov/&#10;&#10;:::FOR EDUCATORS:::&#10;NASA Wavelength&#10;http://nasawavelength.org/resource-se...&#10;Ocean Surface Topography Missions Educational Resources&#10;https://sealevel.jpl.nasa.gov/education/" title="NASA's Earth Minute: Sea Level Rise">
            <a:hlinkClick r:id="rId3"/>
          </p:cNvPr>
          <p:cNvPicPr preferRelativeResize="0"/>
          <p:nvPr/>
        </p:nvPicPr>
        <p:blipFill>
          <a:blip r:embed="rId4">
            <a:alphaModFix/>
          </a:blip>
          <a:stretch>
            <a:fillRect/>
          </a:stretch>
        </p:blipFill>
        <p:spPr>
          <a:xfrm>
            <a:off x="534050" y="278641"/>
            <a:ext cx="8075900" cy="4542675"/>
          </a:xfrm>
          <a:prstGeom prst="rect">
            <a:avLst/>
          </a:prstGeom>
          <a:noFill/>
          <a:ln>
            <a:noFill/>
          </a:ln>
        </p:spPr>
      </p:pic>
      <p:sp>
        <p:nvSpPr>
          <p:cNvPr id="98" name="Google Shape;9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t>Mořské proudy</a:t>
            </a:r>
            <a:endParaRPr/>
          </a:p>
        </p:txBody>
      </p:sp>
      <p:sp>
        <p:nvSpPr>
          <p:cNvPr id="104" name="Google Shape;10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20"/>
          <p:cNvPicPr preferRelativeResize="0"/>
          <p:nvPr/>
        </p:nvPicPr>
        <p:blipFill>
          <a:blip r:embed="rId3">
            <a:alphaModFix/>
          </a:blip>
          <a:stretch>
            <a:fillRect/>
          </a:stretch>
        </p:blipFill>
        <p:spPr>
          <a:xfrm>
            <a:off x="0" y="285750"/>
            <a:ext cx="9144000" cy="4572000"/>
          </a:xfrm>
          <a:prstGeom prst="rect">
            <a:avLst/>
          </a:prstGeom>
          <a:noFill/>
          <a:ln>
            <a:noFill/>
          </a:ln>
        </p:spPr>
      </p:pic>
      <p:sp>
        <p:nvSpPr>
          <p:cNvPr id="112" name="Google Shape;11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2D5F"/>
        </a:solidFill>
        <a:effectLst/>
      </p:bgPr>
    </p:bg>
    <p:spTree>
      <p:nvGrpSpPr>
        <p:cNvPr id="1"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2065548" y="0"/>
            <a:ext cx="5012904" cy="5143501"/>
          </a:xfrm>
          <a:prstGeom prst="rect">
            <a:avLst/>
          </a:prstGeom>
          <a:noFill/>
          <a:ln>
            <a:noFill/>
          </a:ln>
        </p:spPr>
      </p:pic>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c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Words>
  <Application>Microsoft Office PowerPoint</Application>
  <PresentationFormat>Předvádění na obrazovce (16:9)</PresentationFormat>
  <Paragraphs>25</Paragraphs>
  <Slides>16</Slides>
  <Notes>16</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16</vt:i4>
      </vt:variant>
    </vt:vector>
  </HeadingPairs>
  <TitlesOfParts>
    <vt:vector size="18" baseType="lpstr">
      <vt:lpstr>Arial</vt:lpstr>
      <vt:lpstr>Simple Dark</vt:lpstr>
      <vt:lpstr>Jak klimatická změna ovlivňuje oceány?</vt:lpstr>
      <vt:lpstr>Tání ledovců</vt:lpstr>
      <vt:lpstr>Prezentace aplikace PowerPoint</vt:lpstr>
      <vt:lpstr>Teplotní roztažnost</vt:lpstr>
      <vt:lpstr>Prezentace aplikace PowerPoint</vt:lpstr>
      <vt:lpstr> </vt:lpstr>
      <vt:lpstr>Mořské proudy</vt:lpstr>
      <vt:lpstr>Prezentace aplikace PowerPoint</vt:lpstr>
      <vt:lpstr>Prezentace aplikace PowerPoint</vt:lpstr>
      <vt:lpstr>Prezentace aplikace PowerPoint</vt:lpstr>
      <vt:lpstr>Prezentace aplikace PowerPoint</vt:lpstr>
      <vt:lpstr>Rozpustnost CO2 ve vodě</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klimatická změna ovlivňuje oceány?</dc:title>
  <cp:lastModifiedBy>Ambrozy Veronika</cp:lastModifiedBy>
  <cp:revision>1</cp:revision>
  <dcterms:modified xsi:type="dcterms:W3CDTF">2023-10-15T20:20:57Z</dcterms:modified>
</cp:coreProperties>
</file>