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anose="020B0604020202020204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UmYpXsHGwMf4d9E3ZV9Pm0P5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be859b8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8be859b81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c0405b7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c0405b7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c0405b7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c0405b7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enoviny.cz/zpravy/studie-tani-permafrostu-v-arktide-ohrozuje-cely-svet-i-mistni-infrastrukturu/214499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opnest.com/user/arabnews/668406131899936768-infographic-the-permafrost-timebomb-by-agence-france-pres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/>
        </p:nvSpPr>
        <p:spPr>
          <a:xfrm>
            <a:off x="584300" y="290375"/>
            <a:ext cx="4147200" cy="523200"/>
          </a:xfrm>
          <a:prstGeom prst="rect">
            <a:avLst/>
          </a:prstGeom>
          <a:solidFill>
            <a:srgbClr val="60A2F5"/>
          </a:solidFill>
          <a:ln w="19050" cap="flat" cmpd="sng">
            <a:solidFill>
              <a:srgbClr val="072D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cs" sz="22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Tání permafrostu na Sibiři</a:t>
            </a:r>
            <a:endParaRPr sz="22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584289" y="1215350"/>
            <a:ext cx="2688600" cy="16623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miter lim="8000"/>
            <a:headEnd type="none" w="sm" len="sm"/>
            <a:tailEnd type="none" w="sm" len="sm"/>
          </a:ln>
          <a:effectLst>
            <a:outerShdw algn="bl" rotWithShape="0">
              <a:schemeClr val="dk1">
                <a:alpha val="0"/>
              </a:scheme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Cíl: </a:t>
            </a:r>
            <a:r>
              <a:rPr lang="cs" sz="16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porozumět tomu, proč dochází k tání permafrostu </a:t>
            </a:r>
            <a:endParaRPr sz="16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cs" sz="16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Naučíme se: </a:t>
            </a:r>
            <a:r>
              <a:rPr lang="cs" sz="16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příčiny   a důsledky, cyklus zpětné vazby</a:t>
            </a:r>
            <a:r>
              <a:rPr lang="cs" sz="1600" i="0" u="none" strike="noStrike" cap="none">
                <a:solidFill>
                  <a:srgbClr val="072D5F"/>
                </a:solidFill>
              </a:rPr>
              <a:t> </a:t>
            </a:r>
            <a:endParaRPr sz="1600" i="0" u="none" strike="noStrike" cap="none">
              <a:solidFill>
                <a:srgbClr val="072D5F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791012" y="1215338"/>
            <a:ext cx="4785000" cy="227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Postup: 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prohlédneme si společně snímek </a:t>
            </a:r>
            <a:endParaRPr sz="15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ve trojicích si přečtete krátké články a zvýrazníte si důležité informace</a:t>
            </a:r>
            <a:endParaRPr sz="15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vyvodíme příčiny a důsledky </a:t>
            </a:r>
            <a:endParaRPr sz="15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budeme pracovat s informacemi </a:t>
            </a:r>
            <a:endParaRPr sz="15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vytvoříme plakát</a:t>
            </a:r>
            <a:endParaRPr sz="15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2D5F"/>
              </a:buClr>
              <a:buSzPts val="1500"/>
              <a:buFont typeface="Merriweather"/>
              <a:buAutoNum type="arabicPeriod"/>
            </a:pPr>
            <a:r>
              <a:rPr lang="cs" sz="1500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všechny informace společně shrneme </a:t>
            </a:r>
            <a:endParaRPr sz="1900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l="1640" r="-1639"/>
          <a:stretch/>
        </p:blipFill>
        <p:spPr>
          <a:xfrm>
            <a:off x="1346688" y="4103722"/>
            <a:ext cx="4451338" cy="74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88" y="4246000"/>
            <a:ext cx="692879" cy="4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4238" y="4246013"/>
            <a:ext cx="692876" cy="3853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0" y="4780975"/>
            <a:ext cx="8819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 i="1"/>
              <a:t>Prezentace je upravitelná. Za úpravy oproti originálu nenese Člověk v tísni, o. p. s. odpovědnost.</a:t>
            </a:r>
            <a:endParaRPr sz="1000" i="1"/>
          </a:p>
        </p:txBody>
      </p:sp>
      <p:sp>
        <p:nvSpPr>
          <p:cNvPr id="61" name="Google Shape;61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1</a:t>
            </a:fld>
            <a:endParaRPr>
              <a:solidFill>
                <a:srgbClr val="072D5F"/>
              </a:solidFill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6">
            <a:alphaModFix/>
          </a:blip>
          <a:srcRect t="18876" b="17352"/>
          <a:stretch/>
        </p:blipFill>
        <p:spPr>
          <a:xfrm>
            <a:off x="6786437" y="4179950"/>
            <a:ext cx="2357550" cy="60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28" y="0"/>
            <a:ext cx="770772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2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title"/>
          </p:nvPr>
        </p:nvSpPr>
        <p:spPr>
          <a:xfrm>
            <a:off x="1645925" y="282482"/>
            <a:ext cx="5852100" cy="5727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Příčiny a důsledky tání permafrostu</a:t>
            </a:r>
            <a:endParaRPr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4" name="Google Shape;74;p3"/>
          <p:cNvSpPr txBox="1"/>
          <p:nvPr/>
        </p:nvSpPr>
        <p:spPr>
          <a:xfrm>
            <a:off x="3716387" y="2467380"/>
            <a:ext cx="19200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Problém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3"/>
          <p:cNvSpPr txBox="1"/>
          <p:nvPr/>
        </p:nvSpPr>
        <p:spPr>
          <a:xfrm>
            <a:off x="727525" y="2467380"/>
            <a:ext cx="13326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Příčiny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6" name="Google Shape;76;p3"/>
          <p:cNvSpPr txBox="1"/>
          <p:nvPr/>
        </p:nvSpPr>
        <p:spPr>
          <a:xfrm>
            <a:off x="7307300" y="2425075"/>
            <a:ext cx="12750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Důsledky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895738" y="2450025"/>
            <a:ext cx="1152176" cy="32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2415119" y="2468130"/>
            <a:ext cx="1017300" cy="32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3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be859b815_0_15"/>
          <p:cNvSpPr txBox="1">
            <a:spLocks noGrp="1"/>
          </p:cNvSpPr>
          <p:nvPr>
            <p:ph type="title"/>
          </p:nvPr>
        </p:nvSpPr>
        <p:spPr>
          <a:xfrm>
            <a:off x="1645925" y="282482"/>
            <a:ext cx="5852100" cy="5727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Příčiny a důsledky tání permafrostu</a:t>
            </a:r>
            <a:endParaRPr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5" name="Google Shape;85;g28be859b815_0_15"/>
          <p:cNvSpPr txBox="1"/>
          <p:nvPr/>
        </p:nvSpPr>
        <p:spPr>
          <a:xfrm>
            <a:off x="3411587" y="2467380"/>
            <a:ext cx="19200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Problém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6" name="Google Shape;86;g28be859b815_0_15"/>
          <p:cNvSpPr txBox="1"/>
          <p:nvPr/>
        </p:nvSpPr>
        <p:spPr>
          <a:xfrm>
            <a:off x="422725" y="2467380"/>
            <a:ext cx="13326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Příčiny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7" name="Google Shape;87;g28be859b815_0_15"/>
          <p:cNvSpPr txBox="1"/>
          <p:nvPr/>
        </p:nvSpPr>
        <p:spPr>
          <a:xfrm>
            <a:off x="7231100" y="2425075"/>
            <a:ext cx="1275000" cy="415500"/>
          </a:xfrm>
          <a:prstGeom prst="rect">
            <a:avLst/>
          </a:prstGeom>
          <a:solidFill>
            <a:srgbClr val="8AEDF6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cs" sz="1500" b="1" i="0" u="none" strike="noStrike" cap="none">
                <a:solidFill>
                  <a:srgbClr val="072D5F"/>
                </a:solidFill>
                <a:latin typeface="Merriweather"/>
                <a:ea typeface="Merriweather"/>
                <a:cs typeface="Merriweather"/>
                <a:sym typeface="Merriweather"/>
              </a:rPr>
              <a:t>Důsledky</a:t>
            </a:r>
            <a:endParaRPr sz="1500" b="1" i="0" u="none" strike="noStrike" cap="none">
              <a:solidFill>
                <a:srgbClr val="072D5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88" name="Google Shape;88;g28be859b815_0_15"/>
          <p:cNvSpPr/>
          <p:nvPr/>
        </p:nvSpPr>
        <p:spPr>
          <a:xfrm>
            <a:off x="5667138" y="2450025"/>
            <a:ext cx="1152300" cy="32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g28be859b815_0_15"/>
          <p:cNvSpPr/>
          <p:nvPr/>
        </p:nvSpPr>
        <p:spPr>
          <a:xfrm>
            <a:off x="2110319" y="2468130"/>
            <a:ext cx="1017300" cy="329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8be859b815_0_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4</a:t>
            </a:fld>
            <a:endParaRPr>
              <a:solidFill>
                <a:srgbClr val="072D5F"/>
              </a:solidFill>
            </a:endParaRPr>
          </a:p>
        </p:txBody>
      </p:sp>
      <p:sp>
        <p:nvSpPr>
          <p:cNvPr id="91" name="Google Shape;91;g28be859b815_0_15"/>
          <p:cNvSpPr txBox="1"/>
          <p:nvPr/>
        </p:nvSpPr>
        <p:spPr>
          <a:xfrm>
            <a:off x="358425" y="1143812"/>
            <a:ext cx="1436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400" b="0" i="0" u="none" strike="noStrike" cap="none">
                <a:solidFill>
                  <a:srgbClr val="072D5F"/>
                </a:solidFill>
                <a:latin typeface="Arial"/>
                <a:ea typeface="Arial"/>
                <a:cs typeface="Arial"/>
                <a:sym typeface="Arial"/>
              </a:rPr>
              <a:t>oteplování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g28be859b815_0_15"/>
          <p:cNvSpPr txBox="1"/>
          <p:nvPr/>
        </p:nvSpPr>
        <p:spPr>
          <a:xfrm>
            <a:off x="6605200" y="994350"/>
            <a:ext cx="23451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rychlejší uvolňování CO</a:t>
            </a:r>
            <a:r>
              <a:rPr lang="cs" baseline="-25000">
                <a:solidFill>
                  <a:srgbClr val="072D5F"/>
                </a:solidFill>
              </a:rPr>
              <a:t>2</a:t>
            </a:r>
            <a:r>
              <a:rPr lang="cs">
                <a:solidFill>
                  <a:srgbClr val="072D5F"/>
                </a:solidFill>
              </a:rPr>
              <a:t>   a metanu do </a:t>
            </a:r>
            <a:r>
              <a:rPr lang="cs">
                <a:solidFill>
                  <a:srgbClr val="072D5F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atmosféry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3" name="Google Shape;93;g28be859b815_0_15"/>
          <p:cNvSpPr txBox="1"/>
          <p:nvPr/>
        </p:nvSpPr>
        <p:spPr>
          <a:xfrm>
            <a:off x="5712613" y="3667575"/>
            <a:ext cx="15984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vznik nových oblastí k osídlení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4" name="Google Shape;94;g28be859b815_0_15"/>
          <p:cNvSpPr txBox="1"/>
          <p:nvPr/>
        </p:nvSpPr>
        <p:spPr>
          <a:xfrm>
            <a:off x="5555425" y="4362025"/>
            <a:ext cx="17556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poničení stávající infrastruktury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5" name="Google Shape;95;g28be859b815_0_15"/>
          <p:cNvSpPr txBox="1"/>
          <p:nvPr/>
        </p:nvSpPr>
        <p:spPr>
          <a:xfrm>
            <a:off x="6246325" y="2946275"/>
            <a:ext cx="10647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zvýšení teploty 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6" name="Google Shape;96;g28be859b815_0_15"/>
          <p:cNvSpPr txBox="1"/>
          <p:nvPr/>
        </p:nvSpPr>
        <p:spPr>
          <a:xfrm>
            <a:off x="6335800" y="1660413"/>
            <a:ext cx="26145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zvyšování aktivity mikroorganismů v permafrostu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7" name="Google Shape;97;g28be859b815_0_15"/>
          <p:cNvSpPr txBox="1"/>
          <p:nvPr/>
        </p:nvSpPr>
        <p:spPr>
          <a:xfrm>
            <a:off x="3453420" y="3656673"/>
            <a:ext cx="18363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pokrývá cca 30 mil. km</a:t>
            </a:r>
            <a:r>
              <a:rPr lang="cs" baseline="30000">
                <a:solidFill>
                  <a:srgbClr val="072D5F"/>
                </a:solidFill>
              </a:rPr>
              <a:t>2</a:t>
            </a:r>
            <a:r>
              <a:rPr lang="cs">
                <a:solidFill>
                  <a:srgbClr val="072D5F"/>
                </a:solidFill>
              </a:rPr>
              <a:t> planety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8" name="Google Shape;98;g28be859b815_0_15"/>
          <p:cNvSpPr txBox="1"/>
          <p:nvPr/>
        </p:nvSpPr>
        <p:spPr>
          <a:xfrm>
            <a:off x="3900079" y="1838532"/>
            <a:ext cx="901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Arktida 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99" name="Google Shape;99;g28be859b815_0_15"/>
          <p:cNvSpPr txBox="1"/>
          <p:nvPr/>
        </p:nvSpPr>
        <p:spPr>
          <a:xfrm>
            <a:off x="7387225" y="4146350"/>
            <a:ext cx="1332600" cy="831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změna vegetačního období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00" name="Google Shape;100;g28be859b815_0_15"/>
          <p:cNvSpPr txBox="1"/>
          <p:nvPr/>
        </p:nvSpPr>
        <p:spPr>
          <a:xfrm>
            <a:off x="7387225" y="2973150"/>
            <a:ext cx="17154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změna migračních tras zv</a:t>
            </a:r>
            <a:r>
              <a:rPr lang="cs" sz="1400" b="0" i="0" u="none" strike="noStrike" cap="none">
                <a:solidFill>
                  <a:srgbClr val="072D5F"/>
                </a:solidFill>
                <a:latin typeface="Arial"/>
                <a:ea typeface="Arial"/>
                <a:cs typeface="Arial"/>
                <a:sym typeface="Arial"/>
              </a:rPr>
              <a:t>ěře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8be859b815_0_15"/>
          <p:cNvSpPr txBox="1"/>
          <p:nvPr/>
        </p:nvSpPr>
        <p:spPr>
          <a:xfrm>
            <a:off x="626175" y="3022238"/>
            <a:ext cx="9012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činnost člověka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02" name="Google Shape;102;g28be859b815_0_15"/>
          <p:cNvSpPr txBox="1"/>
          <p:nvPr/>
        </p:nvSpPr>
        <p:spPr>
          <a:xfrm>
            <a:off x="439275" y="3914725"/>
            <a:ext cx="1275000" cy="831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působení skleníkových plynů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03" name="Google Shape;103;g28be859b815_0_15"/>
          <p:cNvSpPr txBox="1"/>
          <p:nvPr/>
        </p:nvSpPr>
        <p:spPr>
          <a:xfrm>
            <a:off x="568125" y="1681882"/>
            <a:ext cx="10173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vývoj</a:t>
            </a:r>
            <a:r>
              <a:rPr lang="cs" sz="1400" b="0" i="0" u="none" strike="noStrike" cap="none">
                <a:solidFill>
                  <a:srgbClr val="072D5F"/>
                </a:solidFill>
                <a:latin typeface="Arial"/>
                <a:ea typeface="Arial"/>
                <a:cs typeface="Arial"/>
                <a:sym typeface="Arial"/>
              </a:rPr>
              <a:t>       v přírodě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8be859b815_0_15"/>
          <p:cNvSpPr txBox="1"/>
          <p:nvPr/>
        </p:nvSpPr>
        <p:spPr>
          <a:xfrm>
            <a:off x="3976320" y="1260237"/>
            <a:ext cx="6885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Sibiř</a:t>
            </a:r>
            <a:endParaRPr/>
          </a:p>
        </p:txBody>
      </p:sp>
      <p:sp>
        <p:nvSpPr>
          <p:cNvPr id="105" name="Google Shape;105;g28be859b815_0_15"/>
          <p:cNvSpPr txBox="1"/>
          <p:nvPr/>
        </p:nvSpPr>
        <p:spPr>
          <a:xfrm>
            <a:off x="3525966" y="3069668"/>
            <a:ext cx="16494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trvale zmrzlá pů</a:t>
            </a:r>
            <a:r>
              <a:rPr lang="cs" sz="1400" b="0" i="0" u="none" strike="noStrike" cap="none">
                <a:solidFill>
                  <a:srgbClr val="072D5F"/>
                </a:solidFill>
                <a:latin typeface="Arial"/>
                <a:ea typeface="Arial"/>
                <a:cs typeface="Arial"/>
                <a:sym typeface="Arial"/>
              </a:rPr>
              <a:t>da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8be859b815_0_15"/>
          <p:cNvSpPr txBox="1"/>
          <p:nvPr/>
        </p:nvSpPr>
        <p:spPr>
          <a:xfrm>
            <a:off x="7387225" y="3667450"/>
            <a:ext cx="17154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nové bakterie, viry</a:t>
            </a:r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8c0405b7b0_0_0"/>
          <p:cNvSpPr txBox="1">
            <a:spLocks noGrp="1"/>
          </p:cNvSpPr>
          <p:nvPr>
            <p:ph type="sldNum" idx="12"/>
          </p:nvPr>
        </p:nvSpPr>
        <p:spPr>
          <a:xfrm>
            <a:off x="8472458" y="4759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5</a:t>
            </a:fld>
            <a:endParaRPr dirty="0"/>
          </a:p>
        </p:txBody>
      </p:sp>
      <p:sp>
        <p:nvSpPr>
          <p:cNvPr id="112" name="Google Shape;112;g28c0405b7b0_0_0"/>
          <p:cNvSpPr txBox="1"/>
          <p:nvPr/>
        </p:nvSpPr>
        <p:spPr>
          <a:xfrm>
            <a:off x="40825" y="49412"/>
            <a:ext cx="14367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Uvolňování metanu a CO</a:t>
            </a:r>
            <a:r>
              <a:rPr lang="cs" baseline="-25000">
                <a:solidFill>
                  <a:srgbClr val="072D5F"/>
                </a:solidFill>
              </a:rPr>
              <a:t>2</a:t>
            </a:r>
            <a:endParaRPr sz="1400" b="0" i="0" u="none" strike="noStrike" cap="none" baseline="-25000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8c0405b7b0_0_0"/>
          <p:cNvSpPr txBox="1"/>
          <p:nvPr/>
        </p:nvSpPr>
        <p:spPr>
          <a:xfrm>
            <a:off x="40825" y="1267812"/>
            <a:ext cx="14367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Tání permafrostu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8c0405b7b0_0_0"/>
          <p:cNvSpPr txBox="1"/>
          <p:nvPr/>
        </p:nvSpPr>
        <p:spPr>
          <a:xfrm>
            <a:off x="40825" y="658600"/>
            <a:ext cx="17322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Globální oteplování se zrychluje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g28c0405b7b0_0_0"/>
          <p:cNvSpPr txBox="1"/>
          <p:nvPr/>
        </p:nvSpPr>
        <p:spPr>
          <a:xfrm>
            <a:off x="40825" y="1877000"/>
            <a:ext cx="19263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Zvyšování teplot v arktických oblastech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g28c0405b7b0_0_0"/>
          <p:cNvSpPr txBox="1"/>
          <p:nvPr/>
        </p:nvSpPr>
        <p:spPr>
          <a:xfrm>
            <a:off x="1468800" y="125600"/>
            <a:ext cx="75990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Z tajícího permafrostu se uvolňují obrovské zásoby půdního uhlíku ve formě CO</a:t>
            </a:r>
            <a:r>
              <a:rPr lang="cs" baseline="-25000">
                <a:solidFill>
                  <a:srgbClr val="072D5F"/>
                </a:solidFill>
              </a:rPr>
              <a:t>2</a:t>
            </a:r>
            <a:r>
              <a:rPr lang="cs">
                <a:solidFill>
                  <a:srgbClr val="072D5F"/>
                </a:solidFill>
              </a:rPr>
              <a:t> a metanu…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8c0405b7b0_0_0"/>
          <p:cNvSpPr txBox="1"/>
          <p:nvPr/>
        </p:nvSpPr>
        <p:spPr>
          <a:xfrm>
            <a:off x="1773025" y="766300"/>
            <a:ext cx="72948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Skleníkové plyny z tajícího permafrostu v pozitivní zpětné vazbě přispívají k růstu…</a:t>
            </a:r>
            <a:endParaRPr>
              <a:solidFill>
                <a:srgbClr val="072D5F"/>
              </a:solidFill>
            </a:endParaRPr>
          </a:p>
        </p:txBody>
      </p:sp>
      <p:sp>
        <p:nvSpPr>
          <p:cNvPr id="118" name="Google Shape;118;g28c0405b7b0_0_0"/>
          <p:cNvSpPr txBox="1"/>
          <p:nvPr/>
        </p:nvSpPr>
        <p:spPr>
          <a:xfrm>
            <a:off x="1468800" y="1375500"/>
            <a:ext cx="75990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V oblastech kolem polárního kruhu, jako například na Sibiři, Aljašce či v Grónsku…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8c0405b7b0_0_0"/>
          <p:cNvSpPr txBox="1"/>
          <p:nvPr/>
        </p:nvSpPr>
        <p:spPr>
          <a:xfrm>
            <a:off x="1967125" y="1984700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072D5F"/>
                </a:solidFill>
              </a:rPr>
              <a:t>Jedním z míst, kde se globální oteplování projevuje nejvýrazněji, je arktické pásmo…</a:t>
            </a:r>
            <a:endParaRPr sz="14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28c0405b7b0_0_0"/>
          <p:cNvSpPr txBox="1"/>
          <p:nvPr/>
        </p:nvSpPr>
        <p:spPr>
          <a:xfrm>
            <a:off x="40825" y="2486200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Půdní eroze, pohyb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8c0405b7b0_0_0"/>
          <p:cNvSpPr txBox="1"/>
          <p:nvPr/>
        </p:nvSpPr>
        <p:spPr>
          <a:xfrm>
            <a:off x="40825" y="2886400"/>
            <a:ext cx="1926300" cy="36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200">
                <a:solidFill>
                  <a:srgbClr val="60A2F5"/>
                </a:solidFill>
              </a:rPr>
              <a:t>Nebezpečí šíření bakterií</a:t>
            </a:r>
            <a:endParaRPr sz="12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8c0405b7b0_0_0"/>
          <p:cNvSpPr txBox="1"/>
          <p:nvPr/>
        </p:nvSpPr>
        <p:spPr>
          <a:xfrm>
            <a:off x="40825" y="3255700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dirty="0">
                <a:solidFill>
                  <a:srgbClr val="60A2F5"/>
                </a:solidFill>
              </a:rPr>
              <a:t>Proměna ekosystémů</a:t>
            </a:r>
            <a:endParaRPr sz="1400" b="0" i="0" u="none" strike="noStrike" cap="none" dirty="0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8c0405b7b0_0_0"/>
          <p:cNvSpPr txBox="1"/>
          <p:nvPr/>
        </p:nvSpPr>
        <p:spPr>
          <a:xfrm>
            <a:off x="1967125" y="2486200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Tající půda se hýbe a propadá, dochází k masivní erozi.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8c0405b7b0_0_0"/>
          <p:cNvSpPr txBox="1"/>
          <p:nvPr/>
        </p:nvSpPr>
        <p:spPr>
          <a:xfrm>
            <a:off x="1967125" y="2870950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Z tající půdy se uvolňují životaschopné spory hub, semena, ale i bakterie a viry…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28c0405b7b0_0_0"/>
          <p:cNvSpPr txBox="1"/>
          <p:nvPr/>
        </p:nvSpPr>
        <p:spPr>
          <a:xfrm>
            <a:off x="1967125" y="3247750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Oteplování arktických oblastí má rozsáhlý dopad na místní ekosystémy…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g28c0405b7b0_0_0"/>
          <p:cNvSpPr txBox="1"/>
          <p:nvPr/>
        </p:nvSpPr>
        <p:spPr>
          <a:xfrm>
            <a:off x="40825" y="3626375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dirty="0">
                <a:solidFill>
                  <a:srgbClr val="8AEDF6"/>
                </a:solidFill>
              </a:rPr>
              <a:t>Propadání měst</a:t>
            </a:r>
            <a:endParaRPr sz="1400" b="0" i="0" u="none" strike="noStrike" cap="none" dirty="0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8c0405b7b0_0_0"/>
          <p:cNvSpPr txBox="1"/>
          <p:nvPr/>
        </p:nvSpPr>
        <p:spPr>
          <a:xfrm>
            <a:off x="40825" y="4025200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Nové příležitosti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8c0405b7b0_0_0"/>
          <p:cNvSpPr txBox="1"/>
          <p:nvPr/>
        </p:nvSpPr>
        <p:spPr>
          <a:xfrm>
            <a:off x="40825" y="4419000"/>
            <a:ext cx="19263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Změna tradičního způsobu života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8c0405b7b0_0_0"/>
          <p:cNvSpPr txBox="1"/>
          <p:nvPr/>
        </p:nvSpPr>
        <p:spPr>
          <a:xfrm>
            <a:off x="1967125" y="3626375"/>
            <a:ext cx="7100675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Destabilizující se podloží ohrožuje města a další infrastrukturu…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g28c0405b7b0_0_0"/>
          <p:cNvSpPr txBox="1"/>
          <p:nvPr/>
        </p:nvSpPr>
        <p:spPr>
          <a:xfrm>
            <a:off x="1967125" y="4025200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Tající permafrost může v některých oblastech znamenat jistá pozitiva…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28c0405b7b0_0_0"/>
          <p:cNvSpPr txBox="1"/>
          <p:nvPr/>
        </p:nvSpPr>
        <p:spPr>
          <a:xfrm>
            <a:off x="1967125" y="4423575"/>
            <a:ext cx="71007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Arktické a subarktické oblasti jsou osídleny řadou původních etnik závislých na lovu…</a:t>
            </a:r>
            <a:endParaRPr>
              <a:solidFill>
                <a:srgbClr val="8AEDF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c0405b7b0_0_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/>
              <a:t>6</a:t>
            </a:fld>
            <a:endParaRPr/>
          </a:p>
        </p:txBody>
      </p:sp>
      <p:sp>
        <p:nvSpPr>
          <p:cNvPr id="137" name="Google Shape;137;g28c0405b7b0_0_5"/>
          <p:cNvSpPr txBox="1"/>
          <p:nvPr/>
        </p:nvSpPr>
        <p:spPr>
          <a:xfrm>
            <a:off x="1940775" y="960687"/>
            <a:ext cx="1436700" cy="64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500">
                <a:solidFill>
                  <a:srgbClr val="072D5F"/>
                </a:solidFill>
              </a:rPr>
              <a:t>Uvolňování metanu a CO</a:t>
            </a:r>
            <a:r>
              <a:rPr lang="cs" sz="1500" baseline="-25000">
                <a:solidFill>
                  <a:srgbClr val="072D5F"/>
                </a:solidFill>
              </a:rPr>
              <a:t>2</a:t>
            </a:r>
            <a:endParaRPr sz="1500" b="0" i="0" u="none" strike="noStrike" cap="none" baseline="-25000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8c0405b7b0_0_5"/>
          <p:cNvSpPr txBox="1"/>
          <p:nvPr/>
        </p:nvSpPr>
        <p:spPr>
          <a:xfrm>
            <a:off x="3853650" y="1541762"/>
            <a:ext cx="1436700" cy="64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500">
                <a:solidFill>
                  <a:srgbClr val="072D5F"/>
                </a:solidFill>
              </a:rPr>
              <a:t>Tání permafrostu</a:t>
            </a:r>
            <a:endParaRPr sz="15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8c0405b7b0_0_5"/>
          <p:cNvSpPr txBox="1"/>
          <p:nvPr/>
        </p:nvSpPr>
        <p:spPr>
          <a:xfrm>
            <a:off x="3705900" y="483250"/>
            <a:ext cx="1829400" cy="64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500">
                <a:solidFill>
                  <a:srgbClr val="072D5F"/>
                </a:solidFill>
              </a:rPr>
              <a:t>Globální oteplování se zrychluje</a:t>
            </a:r>
            <a:endParaRPr sz="15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g28c0405b7b0_0_5"/>
          <p:cNvSpPr txBox="1"/>
          <p:nvPr/>
        </p:nvSpPr>
        <p:spPr>
          <a:xfrm>
            <a:off x="5863725" y="960675"/>
            <a:ext cx="1926300" cy="646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72D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500">
                <a:solidFill>
                  <a:srgbClr val="072D5F"/>
                </a:solidFill>
              </a:rPr>
              <a:t>Zvyšování teplot v arktických oblastech</a:t>
            </a:r>
            <a:endParaRPr sz="1500" b="0" i="0" u="none" strike="noStrike" cap="none">
              <a:solidFill>
                <a:srgbClr val="072D5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28c0405b7b0_0_5"/>
          <p:cNvSpPr txBox="1"/>
          <p:nvPr/>
        </p:nvSpPr>
        <p:spPr>
          <a:xfrm>
            <a:off x="1178275" y="2752638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Půdní eroze, pohyb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8c0405b7b0_0_5"/>
          <p:cNvSpPr txBox="1"/>
          <p:nvPr/>
        </p:nvSpPr>
        <p:spPr>
          <a:xfrm>
            <a:off x="6007950" y="2768100"/>
            <a:ext cx="1926300" cy="369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 sz="1200">
                <a:solidFill>
                  <a:srgbClr val="60A2F5"/>
                </a:solidFill>
              </a:rPr>
              <a:t>Nebezpečí šíření bakterií</a:t>
            </a:r>
            <a:endParaRPr sz="12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8c0405b7b0_0_5"/>
          <p:cNvSpPr txBox="1"/>
          <p:nvPr/>
        </p:nvSpPr>
        <p:spPr>
          <a:xfrm>
            <a:off x="3657438" y="2752650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60A2F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60A2F5"/>
                </a:solidFill>
              </a:rPr>
              <a:t>Proměna ekosystémů</a:t>
            </a:r>
            <a:endParaRPr sz="1400" b="0" i="0" u="none" strike="noStrike" cap="none">
              <a:solidFill>
                <a:srgbClr val="60A2F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28c0405b7b0_0_5"/>
          <p:cNvSpPr txBox="1"/>
          <p:nvPr/>
        </p:nvSpPr>
        <p:spPr>
          <a:xfrm>
            <a:off x="1178275" y="3899675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Propadání měst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28c0405b7b0_0_5"/>
          <p:cNvSpPr txBox="1"/>
          <p:nvPr/>
        </p:nvSpPr>
        <p:spPr>
          <a:xfrm>
            <a:off x="6007950" y="3899675"/>
            <a:ext cx="19263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Nové příležitosti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28c0405b7b0_0_5"/>
          <p:cNvSpPr txBox="1"/>
          <p:nvPr/>
        </p:nvSpPr>
        <p:spPr>
          <a:xfrm>
            <a:off x="3657450" y="3791975"/>
            <a:ext cx="1926300" cy="61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8AED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">
                <a:solidFill>
                  <a:srgbClr val="8AEDF6"/>
                </a:solidFill>
              </a:rPr>
              <a:t>Změna tradičního způsobu života</a:t>
            </a:r>
            <a:endParaRPr sz="1400" b="0" i="0" u="none" strike="noStrike" cap="none">
              <a:solidFill>
                <a:srgbClr val="8AEDF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g28c0405b7b0_0_5"/>
          <p:cNvCxnSpPr/>
          <p:nvPr/>
        </p:nvCxnSpPr>
        <p:spPr>
          <a:xfrm rot="10800000" flipH="1">
            <a:off x="2500375" y="644475"/>
            <a:ext cx="965700" cy="168000"/>
          </a:xfrm>
          <a:prstGeom prst="straightConnector1">
            <a:avLst/>
          </a:prstGeom>
          <a:noFill/>
          <a:ln w="19050" cap="flat" cmpd="sng">
            <a:solidFill>
              <a:srgbClr val="072D5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8" name="Google Shape;148;g28c0405b7b0_0_5"/>
          <p:cNvCxnSpPr/>
          <p:nvPr/>
        </p:nvCxnSpPr>
        <p:spPr>
          <a:xfrm>
            <a:off x="5691450" y="644500"/>
            <a:ext cx="1045200" cy="138300"/>
          </a:xfrm>
          <a:prstGeom prst="straightConnector1">
            <a:avLst/>
          </a:prstGeom>
          <a:noFill/>
          <a:ln w="19050" cap="flat" cmpd="sng">
            <a:solidFill>
              <a:srgbClr val="072D5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9" name="Google Shape;149;g28c0405b7b0_0_5"/>
          <p:cNvCxnSpPr/>
          <p:nvPr/>
        </p:nvCxnSpPr>
        <p:spPr>
          <a:xfrm rot="10800000">
            <a:off x="2542325" y="1778125"/>
            <a:ext cx="1154700" cy="168000"/>
          </a:xfrm>
          <a:prstGeom prst="straightConnector1">
            <a:avLst/>
          </a:prstGeom>
          <a:noFill/>
          <a:ln w="19050" cap="flat" cmpd="sng">
            <a:solidFill>
              <a:srgbClr val="072D5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0" name="Google Shape;150;g28c0405b7b0_0_5"/>
          <p:cNvCxnSpPr/>
          <p:nvPr/>
        </p:nvCxnSpPr>
        <p:spPr>
          <a:xfrm flipH="1">
            <a:off x="5481425" y="1778175"/>
            <a:ext cx="1301700" cy="157500"/>
          </a:xfrm>
          <a:prstGeom prst="straightConnector1">
            <a:avLst/>
          </a:prstGeom>
          <a:noFill/>
          <a:ln w="19050" cap="flat" cmpd="sng">
            <a:solidFill>
              <a:srgbClr val="072D5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g28c0405b7b0_0_5"/>
          <p:cNvCxnSpPr/>
          <p:nvPr/>
        </p:nvCxnSpPr>
        <p:spPr>
          <a:xfrm flipH="1">
            <a:off x="2175125" y="2270638"/>
            <a:ext cx="1595400" cy="305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2" name="Google Shape;152;g28c0405b7b0_0_5"/>
          <p:cNvCxnSpPr/>
          <p:nvPr/>
        </p:nvCxnSpPr>
        <p:spPr>
          <a:xfrm>
            <a:off x="4557775" y="2366000"/>
            <a:ext cx="10500" cy="2100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3" name="Google Shape;153;g28c0405b7b0_0_5"/>
          <p:cNvCxnSpPr/>
          <p:nvPr/>
        </p:nvCxnSpPr>
        <p:spPr>
          <a:xfrm>
            <a:off x="5187575" y="2334525"/>
            <a:ext cx="1742400" cy="262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4" name="Google Shape;154;g28c0405b7b0_0_5"/>
          <p:cNvCxnSpPr/>
          <p:nvPr/>
        </p:nvCxnSpPr>
        <p:spPr>
          <a:xfrm>
            <a:off x="2122475" y="3342225"/>
            <a:ext cx="0" cy="367500"/>
          </a:xfrm>
          <a:prstGeom prst="straightConnector1">
            <a:avLst/>
          </a:prstGeom>
          <a:noFill/>
          <a:ln w="19050" cap="flat" cmpd="sng">
            <a:solidFill>
              <a:srgbClr val="8AEDF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5" name="Google Shape;155;g28c0405b7b0_0_5"/>
          <p:cNvCxnSpPr/>
          <p:nvPr/>
        </p:nvCxnSpPr>
        <p:spPr>
          <a:xfrm>
            <a:off x="2479375" y="3310725"/>
            <a:ext cx="1773900" cy="325500"/>
          </a:xfrm>
          <a:prstGeom prst="straightConnector1">
            <a:avLst/>
          </a:prstGeom>
          <a:noFill/>
          <a:ln w="19050" cap="flat" cmpd="sng">
            <a:solidFill>
              <a:srgbClr val="8AEDF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6" name="Google Shape;156;g28c0405b7b0_0_5"/>
          <p:cNvCxnSpPr/>
          <p:nvPr/>
        </p:nvCxnSpPr>
        <p:spPr>
          <a:xfrm>
            <a:off x="4620600" y="3268725"/>
            <a:ext cx="0" cy="367500"/>
          </a:xfrm>
          <a:prstGeom prst="straightConnector1">
            <a:avLst/>
          </a:prstGeom>
          <a:noFill/>
          <a:ln w="19050" cap="flat" cmpd="sng">
            <a:solidFill>
              <a:srgbClr val="8AEDF6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7" name="Google Shape;157;g28c0405b7b0_0_5"/>
          <p:cNvCxnSpPr/>
          <p:nvPr/>
        </p:nvCxnSpPr>
        <p:spPr>
          <a:xfrm>
            <a:off x="4987925" y="3309663"/>
            <a:ext cx="1773900" cy="325500"/>
          </a:xfrm>
          <a:prstGeom prst="straightConnector1">
            <a:avLst/>
          </a:prstGeom>
          <a:noFill/>
          <a:ln w="19050" cap="flat" cmpd="sng">
            <a:solidFill>
              <a:srgbClr val="8AEDF6"/>
            </a:solidFill>
            <a:prstDash val="solid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2882" y="0"/>
            <a:ext cx="65982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7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A2F5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774" y="0"/>
            <a:ext cx="598447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cs">
                <a:solidFill>
                  <a:srgbClr val="072D5F"/>
                </a:solidFill>
              </a:rPr>
              <a:t>8</a:t>
            </a:fld>
            <a:endParaRPr>
              <a:solidFill>
                <a:srgbClr val="072D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Předvádění na obrazovce (16:9)</PresentationFormat>
  <Paragraphs>73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1" baseType="lpstr">
      <vt:lpstr>Arial</vt:lpstr>
      <vt:lpstr>Merriweather</vt:lpstr>
      <vt:lpstr>Simple Light</vt:lpstr>
      <vt:lpstr>Prezentace aplikace PowerPoint</vt:lpstr>
      <vt:lpstr>Prezentace aplikace PowerPoint</vt:lpstr>
      <vt:lpstr>Příčiny a důsledky tání permafrostu</vt:lpstr>
      <vt:lpstr>Příčiny a důsledky tání permafrostu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Skalická Petra</dc:creator>
  <cp:lastModifiedBy>Ambrozy Veronika</cp:lastModifiedBy>
  <cp:revision>2</cp:revision>
  <dcterms:modified xsi:type="dcterms:W3CDTF">2023-10-16T09:39:03Z</dcterms:modified>
</cp:coreProperties>
</file>