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7" roundtripDataSignature="AMtx7mjPnQcI8iEol/SsTUV7LUAQmbBi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E174BA-1A43-4DC5-A207-9FED46A1B5E1}">
  <a:tblStyle styleId="{60E174BA-1A43-4DC5-A207-9FED46A1B5E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erproject.com/OER-Materials/OER-Media/PDFs/SBH/Unit-1/1-0-Welcome-to-Big-History/Easter-Island"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erproject.com/OER-Materials/OER-Media/PDFs/SBH/Unit-1/1-0-Welcome-to-Big-History/Easter-Islan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Autor Václav Hromada, vytvořeno pro Dějepis+</a:t>
            </a:r>
            <a:endParaRPr/>
          </a:p>
        </p:txBody>
      </p:sp>
      <p:sp>
        <p:nvSpPr>
          <p:cNvPr id="125" name="Google Shape;12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s-CZ">
                <a:solidFill>
                  <a:schemeClr val="dk1"/>
                </a:solidFill>
              </a:rPr>
              <a:t>Autor Václav Hromada, vytvořeno pro Dějepis+</a:t>
            </a:r>
            <a:endParaRPr/>
          </a:p>
        </p:txBody>
      </p:sp>
      <p:sp>
        <p:nvSpPr>
          <p:cNvPr id="134" name="Google Shape;13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s-CZ">
                <a:solidFill>
                  <a:schemeClr val="dk1"/>
                </a:solidFill>
              </a:rPr>
              <a:t>Autor Václav Hromada, vytvořeno pro Dějepis+</a:t>
            </a:r>
            <a:endParaRPr/>
          </a:p>
        </p:txBody>
      </p:sp>
      <p:sp>
        <p:nvSpPr>
          <p:cNvPr id="143" name="Google Shape;14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s-CZ">
                <a:solidFill>
                  <a:schemeClr val="dk1"/>
                </a:solidFill>
              </a:rPr>
              <a:t>Autor Václav Hromada, vytvořeno pro Dějepis+</a:t>
            </a:r>
            <a:endParaRPr/>
          </a:p>
        </p:txBody>
      </p:sp>
      <p:sp>
        <p:nvSpPr>
          <p:cNvPr id="152" name="Google Shape;15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s-CZ">
                <a:solidFill>
                  <a:schemeClr val="dk1"/>
                </a:solidFill>
              </a:rPr>
              <a:t>Autor Václav Hromada, vytvořeno pro Dějepis+</a:t>
            </a:r>
            <a:endParaRPr/>
          </a:p>
        </p:txBody>
      </p:sp>
      <p:sp>
        <p:nvSpPr>
          <p:cNvPr id="161" name="Google Shape;16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s-CZ">
                <a:solidFill>
                  <a:schemeClr val="dk1"/>
                </a:solidFill>
              </a:rPr>
              <a:t>Autor Václav Hromada, vytvořeno pro Dějepis+</a:t>
            </a:r>
            <a:endParaRPr/>
          </a:p>
        </p:txBody>
      </p:sp>
      <p:sp>
        <p:nvSpPr>
          <p:cNvPr id="171" name="Google Shape;17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s-CZ">
                <a:solidFill>
                  <a:schemeClr val="dk1"/>
                </a:solidFill>
              </a:rPr>
              <a:t>Autor Václav Hromada, vytvořeno pro Dějepis+</a:t>
            </a:r>
            <a:endParaRPr/>
          </a:p>
        </p:txBody>
      </p:sp>
      <p:sp>
        <p:nvSpPr>
          <p:cNvPr id="181" name="Google Shape;18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018"/>
              <a:buFont typeface="Arial"/>
              <a:buNone/>
            </a:pPr>
            <a:r>
              <a:rPr i="1" lang="cs-CZ" sz="1065">
                <a:solidFill>
                  <a:srgbClr val="595959"/>
                </a:solidFill>
              </a:rPr>
              <a:t>https://www.oerproject.com/OER-Materials/OER-Media/PDFs/SBH/Unit-1/1-0-Welcome-to-Big-History/Easter-Island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vytvořeno podle umělé inteligence Bing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vytvořeno podle umělé inteligence Bing, zadání “samolibý mudrlant”.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Pro SŠ</a:t>
            </a:r>
            <a:br>
              <a:rPr lang="cs-CZ"/>
            </a:br>
            <a:r>
              <a:rPr lang="cs-CZ"/>
              <a:t>http://www.youtube.com/watch?v=0b2Tl0x-niw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018"/>
              <a:buFont typeface="Arial"/>
              <a:buNone/>
            </a:pPr>
            <a:r>
              <a:rPr i="1" lang="cs-CZ" sz="1065">
                <a:solidFill>
                  <a:srgbClr val="595959"/>
                </a:solidFill>
              </a:rPr>
              <a:t>https://www.oerproject.com/OER-Materials/OER-Media/PDFs/SBH/Unit-1/1-0-Welcome-to-Big-History/Easter-Island</a:t>
            </a:r>
            <a:endParaRPr i="1" sz="1065">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018"/>
              <a:buFont typeface="Arial"/>
              <a:buNone/>
            </a:pPr>
            <a:r>
              <a:rPr i="1" lang="cs-CZ" sz="1065">
                <a:solidFill>
                  <a:srgbClr val="595959"/>
                </a:solidFill>
              </a:rPr>
              <a:t>https://www.oerproject.com/OER-Materials/OER-Media/PDFs/SBH/Unit-1/1-0-Welcome-to-Big-History/Easter-Island</a:t>
            </a:r>
            <a:endParaRPr i="1" sz="1065">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018"/>
              <a:buFont typeface="Arial"/>
              <a:buNone/>
            </a:pPr>
            <a:r>
              <a:rPr i="1" lang="cs-CZ" sz="1065" u="sng">
                <a:solidFill>
                  <a:schemeClr val="hlink"/>
                </a:solidFill>
                <a:hlinkClick r:id="rId2"/>
              </a:rPr>
              <a:t>https://www.oerproject.com/OER-Materials/OER-Media/PDFs/SBH/Unit-1/1-0-Welcome-to-Big-History/Easter-Island</a:t>
            </a:r>
            <a:r>
              <a:rPr i="1" lang="cs-CZ" sz="1065">
                <a:solidFill>
                  <a:srgbClr val="595959"/>
                </a:solidFill>
              </a:rPr>
              <a:t>. Zdroj. https://commons.wikimedia.org/w/index.php?curid=2350297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018"/>
              <a:buFont typeface="Arial"/>
              <a:buNone/>
            </a:pPr>
            <a:r>
              <a:rPr i="1" lang="cs-CZ" sz="1065" u="sng">
                <a:solidFill>
                  <a:schemeClr val="hlink"/>
                </a:solidFill>
                <a:hlinkClick r:id="rId2"/>
              </a:rPr>
              <a:t>https://www.oerproject.com/OER-Materials/OER-Media/PDFs/SBH/Unit-1/1-0-Welcome-to-Big-History/Easter-Island</a:t>
            </a:r>
            <a:r>
              <a:rPr i="1" lang="cs-CZ" sz="1065">
                <a:solidFill>
                  <a:srgbClr val="595959"/>
                </a:solidFill>
              </a:rPr>
              <a:t>. Zdroj. https://commons.wikimedia.org/w/index.php?curid=2350297</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 name="Shape 9"/>
        <p:cNvGrpSpPr/>
        <p:nvPr/>
      </p:nvGrpSpPr>
      <p:grpSpPr>
        <a:xfrm>
          <a:off x="0" y="0"/>
          <a:ext cx="0" cy="0"/>
          <a:chOff x="0" y="0"/>
          <a:chExt cx="0" cy="0"/>
        </a:xfrm>
      </p:grpSpPr>
      <p:sp>
        <p:nvSpPr>
          <p:cNvPr id="10" name="Google Shape;10;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1" name="Google Shape;11;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 name="Google Shape;1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 name="Shape 13"/>
        <p:cNvGrpSpPr/>
        <p:nvPr/>
      </p:nvGrpSpPr>
      <p:grpSpPr>
        <a:xfrm>
          <a:off x="0" y="0"/>
          <a:ext cx="0" cy="0"/>
          <a:chOff x="0" y="0"/>
          <a:chExt cx="0" cy="0"/>
        </a:xfrm>
      </p:grpSpPr>
      <p:sp>
        <p:nvSpPr>
          <p:cNvPr id="14" name="Google Shape;14;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5" name="Google Shape;1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 name="Google Shape;18;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6" name="Google Shape;2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p2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2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 name="Google Shape;4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jpg"/><Relationship Id="rId5" Type="http://schemas.openxmlformats.org/officeDocument/2006/relationships/image" Target="../media/image14.jp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0b2Tl0x-niw" TargetMode="Externa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2"/>
          <p:cNvSpPr txBox="1"/>
          <p:nvPr>
            <p:ph type="title"/>
          </p:nvPr>
        </p:nvSpPr>
        <p:spPr>
          <a:xfrm>
            <a:off x="487600" y="1179875"/>
            <a:ext cx="4135500" cy="205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lang="cs-CZ" sz="2860"/>
              <a:t>Jak mohli na Velikonočním ostrově zabránit katastrofě?</a:t>
            </a:r>
            <a:endParaRPr sz="2860"/>
          </a:p>
        </p:txBody>
      </p:sp>
      <p:sp>
        <p:nvSpPr>
          <p:cNvPr id="55" name="Google Shape;55;p2"/>
          <p:cNvSpPr txBox="1"/>
          <p:nvPr/>
        </p:nvSpPr>
        <p:spPr>
          <a:xfrm>
            <a:off x="3453450" y="442775"/>
            <a:ext cx="569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 name="Google Shape;56;p2"/>
          <p:cNvPicPr preferRelativeResize="0"/>
          <p:nvPr/>
        </p:nvPicPr>
        <p:blipFill rotWithShape="1">
          <a:blip r:embed="rId3">
            <a:alphaModFix/>
          </a:blip>
          <a:srcRect b="0" l="0" r="0" t="0"/>
          <a:stretch/>
        </p:blipFill>
        <p:spPr>
          <a:xfrm>
            <a:off x="5119400" y="1032981"/>
            <a:ext cx="3357699" cy="2525444"/>
          </a:xfrm>
          <a:prstGeom prst="rect">
            <a:avLst/>
          </a:prstGeom>
          <a:noFill/>
          <a:ln>
            <a:noFill/>
          </a:ln>
        </p:spPr>
      </p:pic>
      <p:sp>
        <p:nvSpPr>
          <p:cNvPr id="57" name="Google Shape;57;p2"/>
          <p:cNvSpPr txBox="1"/>
          <p:nvPr/>
        </p:nvSpPr>
        <p:spPr>
          <a:xfrm>
            <a:off x="0" y="4780975"/>
            <a:ext cx="881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cs-CZ" sz="1000"/>
              <a:t>Prezentace je upravitelná. Za úpravy oproti originálu nenese Člověk v tísni, o. p. s. odpovědnost.</a:t>
            </a:r>
            <a:endParaRPr i="1" sz="1000"/>
          </a:p>
        </p:txBody>
      </p:sp>
      <p:pic>
        <p:nvPicPr>
          <p:cNvPr id="58" name="Google Shape;58;p2"/>
          <p:cNvPicPr preferRelativeResize="0"/>
          <p:nvPr/>
        </p:nvPicPr>
        <p:blipFill rotWithShape="1">
          <a:blip r:embed="rId4">
            <a:alphaModFix/>
          </a:blip>
          <a:srcRect b="0" l="1640" r="-1639" t="0"/>
          <a:stretch/>
        </p:blipFill>
        <p:spPr>
          <a:xfrm>
            <a:off x="1727688" y="4103722"/>
            <a:ext cx="4451338" cy="743316"/>
          </a:xfrm>
          <a:prstGeom prst="rect">
            <a:avLst/>
          </a:prstGeom>
          <a:noFill/>
          <a:ln>
            <a:noFill/>
          </a:ln>
        </p:spPr>
      </p:pic>
      <p:pic>
        <p:nvPicPr>
          <p:cNvPr id="59" name="Google Shape;59;p2"/>
          <p:cNvPicPr preferRelativeResize="0"/>
          <p:nvPr/>
        </p:nvPicPr>
        <p:blipFill>
          <a:blip r:embed="rId5">
            <a:alphaModFix/>
          </a:blip>
          <a:stretch>
            <a:fillRect/>
          </a:stretch>
        </p:blipFill>
        <p:spPr>
          <a:xfrm>
            <a:off x="487588" y="4246000"/>
            <a:ext cx="692879" cy="458775"/>
          </a:xfrm>
          <a:prstGeom prst="rect">
            <a:avLst/>
          </a:prstGeom>
          <a:noFill/>
          <a:ln>
            <a:noFill/>
          </a:ln>
        </p:spPr>
      </p:pic>
      <p:pic>
        <p:nvPicPr>
          <p:cNvPr id="60" name="Google Shape;60;p2"/>
          <p:cNvPicPr preferRelativeResize="0"/>
          <p:nvPr/>
        </p:nvPicPr>
        <p:blipFill>
          <a:blip r:embed="rId6">
            <a:alphaModFix/>
          </a:blip>
          <a:stretch>
            <a:fillRect/>
          </a:stretch>
        </p:blipFill>
        <p:spPr>
          <a:xfrm>
            <a:off x="6650038" y="4246013"/>
            <a:ext cx="692876" cy="385301"/>
          </a:xfrm>
          <a:prstGeom prst="rect">
            <a:avLst/>
          </a:prstGeom>
          <a:noFill/>
          <a:ln>
            <a:noFill/>
          </a:ln>
        </p:spPr>
      </p:pic>
      <p:pic>
        <p:nvPicPr>
          <p:cNvPr id="61" name="Google Shape;61;p2"/>
          <p:cNvPicPr preferRelativeResize="0"/>
          <p:nvPr/>
        </p:nvPicPr>
        <p:blipFill>
          <a:blip r:embed="rId7">
            <a:alphaModFix/>
          </a:blip>
          <a:stretch>
            <a:fillRect/>
          </a:stretch>
        </p:blipFill>
        <p:spPr>
          <a:xfrm>
            <a:off x="7928398" y="4200067"/>
            <a:ext cx="548700" cy="550645"/>
          </a:xfrm>
          <a:prstGeom prst="rect">
            <a:avLst/>
          </a:prstGeom>
          <a:noFill/>
          <a:ln>
            <a:noFill/>
          </a:ln>
        </p:spPr>
      </p:pic>
      <p:pic>
        <p:nvPicPr>
          <p:cNvPr id="62" name="Google Shape;62;p2"/>
          <p:cNvPicPr preferRelativeResize="0"/>
          <p:nvPr/>
        </p:nvPicPr>
        <p:blipFill rotWithShape="1">
          <a:blip r:embed="rId8">
            <a:alphaModFix/>
          </a:blip>
          <a:srcRect b="17352" l="0" r="0" t="18876"/>
          <a:stretch/>
        </p:blipFill>
        <p:spPr>
          <a:xfrm>
            <a:off x="6786437" y="0"/>
            <a:ext cx="2357550" cy="601250"/>
          </a:xfrm>
          <a:prstGeom prst="rect">
            <a:avLst/>
          </a:prstGeom>
          <a:noFill/>
          <a:ln>
            <a:noFill/>
          </a:ln>
        </p:spPr>
      </p:pic>
      <p:sp>
        <p:nvSpPr>
          <p:cNvPr id="63" name="Google Shape;6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0"/>
          <p:cNvPicPr preferRelativeResize="0"/>
          <p:nvPr/>
        </p:nvPicPr>
        <p:blipFill rotWithShape="1">
          <a:blip r:embed="rId3">
            <a:alphaModFix/>
          </a:blip>
          <a:srcRect b="0" l="8823" r="0" t="9982"/>
          <a:stretch/>
        </p:blipFill>
        <p:spPr>
          <a:xfrm>
            <a:off x="199520" y="220833"/>
            <a:ext cx="6591155" cy="4338243"/>
          </a:xfrm>
          <a:prstGeom prst="rect">
            <a:avLst/>
          </a:prstGeom>
          <a:noFill/>
          <a:ln>
            <a:noFill/>
          </a:ln>
        </p:spPr>
      </p:pic>
      <p:sp>
        <p:nvSpPr>
          <p:cNvPr id="128" name="Google Shape;128;p10"/>
          <p:cNvSpPr/>
          <p:nvPr/>
        </p:nvSpPr>
        <p:spPr>
          <a:xfrm>
            <a:off x="2599607" y="254383"/>
            <a:ext cx="3671350" cy="1684422"/>
          </a:xfrm>
          <a:prstGeom prst="wedgeRoundRectCallout">
            <a:avLst>
              <a:gd fmla="val -60701" name="adj1"/>
              <a:gd fmla="val 47226"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Bylo vidět, že kdysi byla na ostrově hojná zeleň a lesy, ale teď je většina zničena a pouze málo stromů ještě roste. (...) Místní obyvatelé žijí v bídě a neštěstí, protože nemají dostatek zdrojů pro obživu.</a:t>
            </a:r>
            <a:endParaRPr b="0" i="0" sz="1400" u="none" cap="none" strike="noStrike">
              <a:solidFill>
                <a:schemeClr val="dk1"/>
              </a:solidFill>
              <a:latin typeface="Arial"/>
              <a:ea typeface="Arial"/>
              <a:cs typeface="Arial"/>
              <a:sym typeface="Arial"/>
            </a:endParaRPr>
          </a:p>
        </p:txBody>
      </p:sp>
      <p:pic>
        <p:nvPicPr>
          <p:cNvPr id="129" name="Google Shape;129;p10"/>
          <p:cNvPicPr preferRelativeResize="0"/>
          <p:nvPr/>
        </p:nvPicPr>
        <p:blipFill rotWithShape="1">
          <a:blip r:embed="rId4">
            <a:alphaModFix/>
          </a:blip>
          <a:srcRect b="0" l="0" r="0" t="0"/>
          <a:stretch/>
        </p:blipFill>
        <p:spPr>
          <a:xfrm>
            <a:off x="875109" y="1464415"/>
            <a:ext cx="2081223" cy="3734086"/>
          </a:xfrm>
          <a:prstGeom prst="rect">
            <a:avLst/>
          </a:prstGeom>
          <a:noFill/>
          <a:ln>
            <a:noFill/>
          </a:ln>
        </p:spPr>
      </p:pic>
      <p:sp>
        <p:nvSpPr>
          <p:cNvPr id="130" name="Google Shape;130;p10"/>
          <p:cNvSpPr txBox="1"/>
          <p:nvPr/>
        </p:nvSpPr>
        <p:spPr>
          <a:xfrm>
            <a:off x="6911246" y="3116078"/>
            <a:ext cx="2109900" cy="1443000"/>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cs-CZ" sz="1300">
                <a:solidFill>
                  <a:schemeClr val="dk1"/>
                </a:solidFill>
              </a:rPr>
              <a:t>Citát z deníku Jacoba Roggeveena, nizozemského mořeplavce, který objevil Velikonoční ostrov v roce 1722, podle ChatGPT</a:t>
            </a:r>
            <a:endParaRPr b="0" i="0" sz="1700" u="none" cap="none" strike="noStrike">
              <a:solidFill>
                <a:srgbClr val="FF0000"/>
              </a:solidFill>
              <a:latin typeface="Arial"/>
              <a:ea typeface="Arial"/>
              <a:cs typeface="Arial"/>
              <a:sym typeface="Arial"/>
            </a:endParaRPr>
          </a:p>
        </p:txBody>
      </p:sp>
      <p:sp>
        <p:nvSpPr>
          <p:cNvPr id="131" name="Google Shape;13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1"/>
          <p:cNvPicPr preferRelativeResize="0"/>
          <p:nvPr/>
        </p:nvPicPr>
        <p:blipFill rotWithShape="1">
          <a:blip r:embed="rId3">
            <a:alphaModFix/>
          </a:blip>
          <a:srcRect b="0" l="0" r="0" t="0"/>
          <a:stretch/>
        </p:blipFill>
        <p:spPr>
          <a:xfrm>
            <a:off x="302616" y="226882"/>
            <a:ext cx="6050057" cy="4270708"/>
          </a:xfrm>
          <a:prstGeom prst="rect">
            <a:avLst/>
          </a:prstGeom>
          <a:noFill/>
          <a:ln>
            <a:noFill/>
          </a:ln>
        </p:spPr>
      </p:pic>
      <p:pic>
        <p:nvPicPr>
          <p:cNvPr id="137" name="Google Shape;137;p11"/>
          <p:cNvPicPr preferRelativeResize="0"/>
          <p:nvPr/>
        </p:nvPicPr>
        <p:blipFill rotWithShape="1">
          <a:blip r:embed="rId4">
            <a:alphaModFix/>
          </a:blip>
          <a:srcRect b="0" l="0" r="0" t="0"/>
          <a:stretch/>
        </p:blipFill>
        <p:spPr>
          <a:xfrm>
            <a:off x="1050270" y="1354412"/>
            <a:ext cx="1926483" cy="3672210"/>
          </a:xfrm>
          <a:prstGeom prst="rect">
            <a:avLst/>
          </a:prstGeom>
          <a:noFill/>
          <a:ln>
            <a:noFill/>
          </a:ln>
        </p:spPr>
      </p:pic>
      <p:sp>
        <p:nvSpPr>
          <p:cNvPr id="138" name="Google Shape;138;p11"/>
          <p:cNvSpPr/>
          <p:nvPr/>
        </p:nvSpPr>
        <p:spPr>
          <a:xfrm>
            <a:off x="2653822" y="330009"/>
            <a:ext cx="3554473" cy="1381914"/>
          </a:xfrm>
          <a:prstGeom prst="wedgeRoundRectCallout">
            <a:avLst>
              <a:gd fmla="val -58960" name="adj1"/>
              <a:gd fmla="val 38271"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Hluboko pod nedávným povrchem lze nalézt vrstvu dřevěného uhlí a popela o tloušťce několika milimetrů, pravděpodobně zde probíhalo žďáření.</a:t>
            </a:r>
            <a:endParaRPr b="0" i="0" sz="1400" u="none" cap="none" strike="noStrike">
              <a:solidFill>
                <a:schemeClr val="dk1"/>
              </a:solidFill>
              <a:latin typeface="Arial"/>
              <a:ea typeface="Arial"/>
              <a:cs typeface="Arial"/>
              <a:sym typeface="Arial"/>
            </a:endParaRPr>
          </a:p>
        </p:txBody>
      </p:sp>
      <p:sp>
        <p:nvSpPr>
          <p:cNvPr id="139" name="Google Shape;139;p11"/>
          <p:cNvSpPr txBox="1"/>
          <p:nvPr/>
        </p:nvSpPr>
        <p:spPr>
          <a:xfrm>
            <a:off x="6597655" y="572709"/>
            <a:ext cx="2302500" cy="3924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Někteří vědci tvrdí, že stromy byly pokáceny metodou známou jako „</a:t>
            </a:r>
            <a:r>
              <a:rPr b="0" i="0" lang="cs-CZ" sz="1200" cap="none" strike="noStrike">
                <a:solidFill>
                  <a:schemeClr val="dk1"/>
                </a:solidFill>
                <a:latin typeface="Arial"/>
                <a:ea typeface="Arial"/>
                <a:cs typeface="Arial"/>
                <a:sym typeface="Arial"/>
              </a:rPr>
              <a:t>pořezat a spálit</a:t>
            </a:r>
            <a:r>
              <a:rPr b="0" i="0" lang="cs-CZ" sz="1200" u="none" cap="none" strike="noStrike">
                <a:solidFill>
                  <a:schemeClr val="dk1"/>
                </a:solidFill>
                <a:latin typeface="Arial"/>
                <a:ea typeface="Arial"/>
                <a:cs typeface="Arial"/>
                <a:sym typeface="Arial"/>
              </a:rPr>
              <a:t>“ (česky </a:t>
            </a:r>
            <a:r>
              <a:rPr b="1" i="0" lang="cs-CZ" sz="1200" u="none" cap="none" strike="noStrike">
                <a:solidFill>
                  <a:schemeClr val="dk1"/>
                </a:solidFill>
                <a:latin typeface="Arial"/>
                <a:ea typeface="Arial"/>
                <a:cs typeface="Arial"/>
                <a:sym typeface="Arial"/>
              </a:rPr>
              <a:t>„žďáření”</a:t>
            </a:r>
            <a:r>
              <a:rPr b="0" i="0" lang="cs-CZ" sz="1200" u="none" cap="none" strike="noStrike">
                <a:solidFill>
                  <a:schemeClr val="dk1"/>
                </a:solidFill>
                <a:latin typeface="Arial"/>
                <a:ea typeface="Arial"/>
                <a:cs typeface="Arial"/>
                <a:sym typeface="Arial"/>
              </a:rPr>
              <a:t>), aby se vytvořilo více zemědělské půdy.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Jeden výzkumný tým odhalil pod povrchem vrstvu dřevěného uhlí a popela.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Rozsáhlá naleziště vrstev dřevěného uhlí mohou mít pouze jedno vysvětlení: </a:t>
            </a:r>
            <a:r>
              <a:rPr b="1" i="0" lang="cs-CZ" sz="1200" u="none" cap="none" strike="noStrike">
                <a:solidFill>
                  <a:schemeClr val="dk1"/>
                </a:solidFill>
                <a:latin typeface="Arial"/>
                <a:ea typeface="Arial"/>
                <a:cs typeface="Arial"/>
                <a:sym typeface="Arial"/>
              </a:rPr>
              <a:t>velké a nejspíš záměrné požáry     v lesích Velikonočního ostrova.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rPr lang="cs-CZ" sz="1000">
                <a:solidFill>
                  <a:schemeClr val="dk1"/>
                </a:solidFill>
              </a:rPr>
              <a:t>Závěry vědecké studie, která zkoumala, co se stalo na Velikonočním ostrově.</a:t>
            </a:r>
            <a:endParaRPr b="0" i="0" sz="1400" u="none" cap="none" strike="noStrike">
              <a:solidFill>
                <a:srgbClr val="000000"/>
              </a:solidFill>
              <a:highlight>
                <a:srgbClr val="FFFF00"/>
              </a:highlight>
              <a:latin typeface="Arial"/>
              <a:ea typeface="Arial"/>
              <a:cs typeface="Arial"/>
              <a:sym typeface="Arial"/>
            </a:endParaRPr>
          </a:p>
        </p:txBody>
      </p:sp>
      <p:sp>
        <p:nvSpPr>
          <p:cNvPr id="140" name="Google Shape;140;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2"/>
          <p:cNvPicPr preferRelativeResize="0"/>
          <p:nvPr/>
        </p:nvPicPr>
        <p:blipFill rotWithShape="1">
          <a:blip r:embed="rId3">
            <a:alphaModFix/>
          </a:blip>
          <a:srcRect b="0" l="1" r="11140" t="8822"/>
          <a:stretch/>
        </p:blipFill>
        <p:spPr>
          <a:xfrm>
            <a:off x="261280" y="169633"/>
            <a:ext cx="6538281" cy="4473365"/>
          </a:xfrm>
          <a:prstGeom prst="rect">
            <a:avLst/>
          </a:prstGeom>
          <a:noFill/>
          <a:ln>
            <a:noFill/>
          </a:ln>
        </p:spPr>
      </p:pic>
      <p:sp>
        <p:nvSpPr>
          <p:cNvPr id="146" name="Google Shape;146;p12"/>
          <p:cNvSpPr/>
          <p:nvPr/>
        </p:nvSpPr>
        <p:spPr>
          <a:xfrm>
            <a:off x="2537730" y="254383"/>
            <a:ext cx="4083076" cy="2151933"/>
          </a:xfrm>
          <a:prstGeom prst="wedgeRoundRectCallout">
            <a:avLst>
              <a:gd fmla="val -56541" name="adj1"/>
              <a:gd fmla="val 34064"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Dnes jsme od rána tvrdě pracovali. Náš vůdce klanu chce postavit další obrovskou sochu Moai, protože sousední náčelník nedávno postavil větší sochu, než je ta naše stávající. Potřebuje dokázat, že jsme lepší než oni. Musíme pořezat spoustu palem, abychom sochy přenesli z lomu na vyvýšenou kamennou plošinu na našem území.</a:t>
            </a:r>
            <a:endParaRPr b="0" i="0" sz="1400" u="none" cap="none" strike="noStrike">
              <a:solidFill>
                <a:srgbClr val="000000"/>
              </a:solidFill>
              <a:latin typeface="Arial"/>
              <a:ea typeface="Arial"/>
              <a:cs typeface="Arial"/>
              <a:sym typeface="Arial"/>
            </a:endParaRPr>
          </a:p>
        </p:txBody>
      </p:sp>
      <p:sp>
        <p:nvSpPr>
          <p:cNvPr id="147" name="Google Shape;147;p12"/>
          <p:cNvSpPr txBox="1"/>
          <p:nvPr/>
        </p:nvSpPr>
        <p:spPr>
          <a:xfrm>
            <a:off x="6911239" y="3257605"/>
            <a:ext cx="21099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Možné svědectví obyvatele Velikonočního ostrova         z období kolem roku 1550.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Volně podle knihy D</a:t>
            </a:r>
            <a:r>
              <a:rPr lang="cs-CZ" sz="1200">
                <a:solidFill>
                  <a:schemeClr val="dk1"/>
                </a:solidFill>
              </a:rPr>
              <a:t>iamond,</a:t>
            </a:r>
            <a:r>
              <a:rPr b="0" i="0" lang="cs-CZ" sz="1200" u="none" cap="none" strike="noStrike">
                <a:solidFill>
                  <a:schemeClr val="dk1"/>
                </a:solidFill>
                <a:latin typeface="Arial"/>
                <a:ea typeface="Arial"/>
                <a:cs typeface="Arial"/>
                <a:sym typeface="Arial"/>
              </a:rPr>
              <a:t> J.: Kolaps: Proč společnosti přežívají či zanikají?, 2008.</a:t>
            </a:r>
            <a:endParaRPr b="0" i="0" sz="1400" u="none" cap="none" strike="noStrike">
              <a:solidFill>
                <a:srgbClr val="000000"/>
              </a:solidFill>
              <a:latin typeface="Arial"/>
              <a:ea typeface="Arial"/>
              <a:cs typeface="Arial"/>
              <a:sym typeface="Arial"/>
            </a:endParaRPr>
          </a:p>
        </p:txBody>
      </p:sp>
      <p:pic>
        <p:nvPicPr>
          <p:cNvPr id="148" name="Google Shape;148;p12"/>
          <p:cNvPicPr preferRelativeResize="0"/>
          <p:nvPr/>
        </p:nvPicPr>
        <p:blipFill rotWithShape="1">
          <a:blip r:embed="rId4">
            <a:alphaModFix/>
          </a:blip>
          <a:srcRect b="0" l="0" r="0" t="0"/>
          <a:stretch/>
        </p:blipFill>
        <p:spPr>
          <a:xfrm>
            <a:off x="845988" y="1798666"/>
            <a:ext cx="2543480" cy="3451983"/>
          </a:xfrm>
          <a:prstGeom prst="rect">
            <a:avLst/>
          </a:prstGeom>
          <a:noFill/>
          <a:ln>
            <a:noFill/>
          </a:ln>
        </p:spPr>
      </p:pic>
      <p:sp>
        <p:nvSpPr>
          <p:cNvPr id="149" name="Google Shape;1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3"/>
          <p:cNvPicPr preferRelativeResize="0"/>
          <p:nvPr/>
        </p:nvPicPr>
        <p:blipFill rotWithShape="1">
          <a:blip r:embed="rId3">
            <a:alphaModFix/>
          </a:blip>
          <a:srcRect b="0" l="0" r="4031" t="0"/>
          <a:stretch/>
        </p:blipFill>
        <p:spPr>
          <a:xfrm>
            <a:off x="207803" y="302507"/>
            <a:ext cx="6584882" cy="4207616"/>
          </a:xfrm>
          <a:prstGeom prst="rect">
            <a:avLst/>
          </a:prstGeom>
          <a:noFill/>
          <a:ln>
            <a:noFill/>
          </a:ln>
        </p:spPr>
      </p:pic>
      <p:sp>
        <p:nvSpPr>
          <p:cNvPr id="155" name="Google Shape;155;p13"/>
          <p:cNvSpPr/>
          <p:nvPr/>
        </p:nvSpPr>
        <p:spPr>
          <a:xfrm>
            <a:off x="3106203" y="484701"/>
            <a:ext cx="3601812" cy="1684420"/>
          </a:xfrm>
          <a:prstGeom prst="wedgeRoundRectCallout">
            <a:avLst>
              <a:gd fmla="val -56541" name="adj1"/>
              <a:gd fmla="val 34064"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Poslední dobou je problém nakrmit děti. Dětí přibývá a zdá se, že naše pole tara a batátů produkují pořád míň potravin. Dědeček říkal, že jedli hodně plodů palem, ale stromů je z nějakého důvodu stále méně. Asi se na nás zlobí bohové?</a:t>
            </a:r>
            <a:endParaRPr b="0" i="0" sz="1400" u="none" cap="none" strike="noStrike">
              <a:solidFill>
                <a:schemeClr val="dk1"/>
              </a:solidFill>
              <a:latin typeface="Arial"/>
              <a:ea typeface="Arial"/>
              <a:cs typeface="Arial"/>
              <a:sym typeface="Arial"/>
            </a:endParaRPr>
          </a:p>
        </p:txBody>
      </p:sp>
      <p:pic>
        <p:nvPicPr>
          <p:cNvPr id="156" name="Google Shape;156;p13"/>
          <p:cNvPicPr preferRelativeResize="0"/>
          <p:nvPr/>
        </p:nvPicPr>
        <p:blipFill rotWithShape="1">
          <a:blip r:embed="rId4">
            <a:alphaModFix/>
          </a:blip>
          <a:srcRect b="0" l="0" r="0" t="0"/>
          <a:stretch/>
        </p:blipFill>
        <p:spPr>
          <a:xfrm>
            <a:off x="1458410" y="1636295"/>
            <a:ext cx="1563123" cy="3362826"/>
          </a:xfrm>
          <a:prstGeom prst="rect">
            <a:avLst/>
          </a:prstGeom>
          <a:noFill/>
          <a:ln>
            <a:noFill/>
          </a:ln>
        </p:spPr>
      </p:pic>
      <p:sp>
        <p:nvSpPr>
          <p:cNvPr id="157" name="Google Shape;15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
        <p:nvSpPr>
          <p:cNvPr id="158" name="Google Shape;158;p13"/>
          <p:cNvSpPr txBox="1"/>
          <p:nvPr/>
        </p:nvSpPr>
        <p:spPr>
          <a:xfrm>
            <a:off x="6911239" y="3124730"/>
            <a:ext cx="21099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Možné svědectví obyvatele Velikonočního ostrova         z období kolem roku 1550.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Volně podle knihy D</a:t>
            </a:r>
            <a:r>
              <a:rPr lang="cs-CZ" sz="1200">
                <a:solidFill>
                  <a:schemeClr val="dk1"/>
                </a:solidFill>
              </a:rPr>
              <a:t>iamond,</a:t>
            </a:r>
            <a:r>
              <a:rPr b="0" i="0" lang="cs-CZ" sz="1200" u="none" cap="none" strike="noStrike">
                <a:solidFill>
                  <a:schemeClr val="dk1"/>
                </a:solidFill>
                <a:latin typeface="Arial"/>
                <a:ea typeface="Arial"/>
                <a:cs typeface="Arial"/>
                <a:sym typeface="Arial"/>
              </a:rPr>
              <a:t> J.: Kolaps: Proč společnosti přežívají či zanikají?,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4"/>
          <p:cNvPicPr preferRelativeResize="0"/>
          <p:nvPr/>
        </p:nvPicPr>
        <p:blipFill rotWithShape="1">
          <a:blip r:embed="rId3">
            <a:alphaModFix/>
          </a:blip>
          <a:srcRect b="0" l="9107" r="0" t="0"/>
          <a:stretch/>
        </p:blipFill>
        <p:spPr>
          <a:xfrm>
            <a:off x="213131" y="288759"/>
            <a:ext cx="6655623" cy="4303867"/>
          </a:xfrm>
          <a:prstGeom prst="rect">
            <a:avLst/>
          </a:prstGeom>
          <a:noFill/>
          <a:ln>
            <a:noFill/>
          </a:ln>
        </p:spPr>
      </p:pic>
      <p:sp>
        <p:nvSpPr>
          <p:cNvPr id="164" name="Google Shape;164;p14"/>
          <p:cNvSpPr/>
          <p:nvPr/>
        </p:nvSpPr>
        <p:spPr>
          <a:xfrm>
            <a:off x="2696085" y="373892"/>
            <a:ext cx="3601812" cy="1461784"/>
          </a:xfrm>
          <a:prstGeom prst="wedgeRoundRectCallout">
            <a:avLst>
              <a:gd fmla="val -62459" name="adj1"/>
              <a:gd fmla="val 55410"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Je málo masa! Jediné maso máme ze slepic. Naši předkové kdysi vyráželi na lov delfínů na moře. Ale my už nemáme dost kvalitních palem, abychom mohli postavit kánoe, které se udrží na otevřeném moři.</a:t>
            </a:r>
            <a:endParaRPr b="0" i="0" sz="1400" u="none" cap="none" strike="noStrike">
              <a:solidFill>
                <a:srgbClr val="000000"/>
              </a:solidFill>
              <a:latin typeface="Arial"/>
              <a:ea typeface="Arial"/>
              <a:cs typeface="Arial"/>
              <a:sym typeface="Arial"/>
            </a:endParaRPr>
          </a:p>
        </p:txBody>
      </p:sp>
      <p:pic>
        <p:nvPicPr>
          <p:cNvPr id="165" name="Google Shape;165;p14"/>
          <p:cNvPicPr preferRelativeResize="0"/>
          <p:nvPr/>
        </p:nvPicPr>
        <p:blipFill rotWithShape="1">
          <a:blip r:embed="rId4">
            <a:alphaModFix/>
          </a:blip>
          <a:srcRect b="0" l="0" r="0" t="0"/>
          <a:stretch/>
        </p:blipFill>
        <p:spPr>
          <a:xfrm>
            <a:off x="917293" y="1342276"/>
            <a:ext cx="2153759" cy="3801224"/>
          </a:xfrm>
          <a:prstGeom prst="rect">
            <a:avLst/>
          </a:prstGeom>
          <a:noFill/>
          <a:ln>
            <a:noFill/>
          </a:ln>
        </p:spPr>
      </p:pic>
      <p:pic>
        <p:nvPicPr>
          <p:cNvPr id="166" name="Google Shape;166;p14"/>
          <p:cNvPicPr preferRelativeResize="0"/>
          <p:nvPr/>
        </p:nvPicPr>
        <p:blipFill rotWithShape="1">
          <a:blip r:embed="rId5">
            <a:alphaModFix/>
          </a:blip>
          <a:srcRect b="0" l="0" r="0" t="0"/>
          <a:stretch/>
        </p:blipFill>
        <p:spPr>
          <a:xfrm>
            <a:off x="5170419" y="3620961"/>
            <a:ext cx="975945" cy="971665"/>
          </a:xfrm>
          <a:prstGeom prst="rect">
            <a:avLst/>
          </a:prstGeom>
          <a:noFill/>
          <a:ln>
            <a:noFill/>
          </a:ln>
        </p:spPr>
      </p:pic>
      <p:sp>
        <p:nvSpPr>
          <p:cNvPr id="167" name="Google Shape;16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
        <p:nvSpPr>
          <p:cNvPr id="168" name="Google Shape;168;p14"/>
          <p:cNvSpPr txBox="1"/>
          <p:nvPr/>
        </p:nvSpPr>
        <p:spPr>
          <a:xfrm>
            <a:off x="6954939" y="3207230"/>
            <a:ext cx="21099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Možné svědectví obyvatele Velikonočního ostrova         z období kolem roku 1550.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Volně podle knihy D</a:t>
            </a:r>
            <a:r>
              <a:rPr lang="cs-CZ" sz="1200">
                <a:solidFill>
                  <a:schemeClr val="dk1"/>
                </a:solidFill>
              </a:rPr>
              <a:t>iamond,</a:t>
            </a:r>
            <a:r>
              <a:rPr b="0" i="0" lang="cs-CZ" sz="1200" u="none" cap="none" strike="noStrike">
                <a:solidFill>
                  <a:schemeClr val="dk1"/>
                </a:solidFill>
                <a:latin typeface="Arial"/>
                <a:ea typeface="Arial"/>
                <a:cs typeface="Arial"/>
                <a:sym typeface="Arial"/>
              </a:rPr>
              <a:t> J.: Kolaps: Proč společnosti přežívají či zanikají?,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5"/>
          <p:cNvPicPr preferRelativeResize="0"/>
          <p:nvPr/>
        </p:nvPicPr>
        <p:blipFill rotWithShape="1">
          <a:blip r:embed="rId3">
            <a:alphaModFix/>
          </a:blip>
          <a:srcRect b="2353" l="0" r="0" t="10813"/>
          <a:stretch/>
        </p:blipFill>
        <p:spPr>
          <a:xfrm>
            <a:off x="304749" y="226880"/>
            <a:ext cx="6288555" cy="4193865"/>
          </a:xfrm>
          <a:prstGeom prst="rect">
            <a:avLst/>
          </a:prstGeom>
          <a:noFill/>
          <a:ln>
            <a:noFill/>
          </a:ln>
        </p:spPr>
      </p:pic>
      <p:sp>
        <p:nvSpPr>
          <p:cNvPr id="174" name="Google Shape;174;p15"/>
          <p:cNvSpPr/>
          <p:nvPr/>
        </p:nvSpPr>
        <p:spPr>
          <a:xfrm>
            <a:off x="2074924" y="364385"/>
            <a:ext cx="3177720" cy="1519417"/>
          </a:xfrm>
          <a:prstGeom prst="wedgeRoundRectCallout">
            <a:avLst>
              <a:gd fmla="val -44858" name="adj1"/>
              <a:gd fmla="val 74962"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Zatracené krysy! Jsou všude, už mě fakt štvou. Okusují úplně všechno, pecky palem, lezou nám do postele. Maminka z nich ale dělá docela dobré jídlo. Lepší než pořád ty slepice, už mi lezou krkem.</a:t>
            </a:r>
            <a:endParaRPr b="0" i="0" sz="1400" u="none" cap="none" strike="noStrike">
              <a:solidFill>
                <a:srgbClr val="000000"/>
              </a:solidFill>
              <a:latin typeface="Arial"/>
              <a:ea typeface="Arial"/>
              <a:cs typeface="Arial"/>
              <a:sym typeface="Arial"/>
            </a:endParaRPr>
          </a:p>
        </p:txBody>
      </p:sp>
      <p:pic>
        <p:nvPicPr>
          <p:cNvPr id="175" name="Google Shape;175;p15"/>
          <p:cNvPicPr preferRelativeResize="0"/>
          <p:nvPr/>
        </p:nvPicPr>
        <p:blipFill rotWithShape="1">
          <a:blip r:embed="rId4">
            <a:alphaModFix/>
          </a:blip>
          <a:srcRect b="0" l="0" r="0" t="0"/>
          <a:stretch/>
        </p:blipFill>
        <p:spPr>
          <a:xfrm>
            <a:off x="174864" y="3114459"/>
            <a:ext cx="953841" cy="762377"/>
          </a:xfrm>
          <a:prstGeom prst="rect">
            <a:avLst/>
          </a:prstGeom>
          <a:noFill/>
          <a:ln>
            <a:noFill/>
          </a:ln>
        </p:spPr>
      </p:pic>
      <p:pic>
        <p:nvPicPr>
          <p:cNvPr id="176" name="Google Shape;176;p15"/>
          <p:cNvPicPr preferRelativeResize="0"/>
          <p:nvPr/>
        </p:nvPicPr>
        <p:blipFill rotWithShape="1">
          <a:blip r:embed="rId5">
            <a:alphaModFix/>
          </a:blip>
          <a:srcRect b="0" l="0" r="0" t="0"/>
          <a:stretch/>
        </p:blipFill>
        <p:spPr>
          <a:xfrm>
            <a:off x="1258590" y="2145755"/>
            <a:ext cx="1476991" cy="2915241"/>
          </a:xfrm>
          <a:prstGeom prst="rect">
            <a:avLst/>
          </a:prstGeom>
          <a:noFill/>
          <a:ln>
            <a:noFill/>
          </a:ln>
        </p:spPr>
      </p:pic>
      <p:sp>
        <p:nvSpPr>
          <p:cNvPr id="177" name="Google Shape;17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
        <p:nvSpPr>
          <p:cNvPr id="178" name="Google Shape;178;p15"/>
          <p:cNvSpPr txBox="1"/>
          <p:nvPr/>
        </p:nvSpPr>
        <p:spPr>
          <a:xfrm>
            <a:off x="6787389" y="3035355"/>
            <a:ext cx="21099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Možné svědectví obyvatele Velikonočního ostrova         z období kolem roku 1550.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Volně podle knihy D</a:t>
            </a:r>
            <a:r>
              <a:rPr lang="cs-CZ" sz="1200">
                <a:solidFill>
                  <a:schemeClr val="dk1"/>
                </a:solidFill>
              </a:rPr>
              <a:t>iamond,</a:t>
            </a:r>
            <a:r>
              <a:rPr b="0" i="0" lang="cs-CZ" sz="1200" u="none" cap="none" strike="noStrike">
                <a:solidFill>
                  <a:schemeClr val="dk1"/>
                </a:solidFill>
                <a:latin typeface="Arial"/>
                <a:ea typeface="Arial"/>
                <a:cs typeface="Arial"/>
                <a:sym typeface="Arial"/>
              </a:rPr>
              <a:t> J.: Kolaps: Proč společnosti přežívají či zanikají?,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6"/>
          <p:cNvPicPr preferRelativeResize="0"/>
          <p:nvPr/>
        </p:nvPicPr>
        <p:blipFill rotWithShape="1">
          <a:blip r:embed="rId3">
            <a:alphaModFix/>
          </a:blip>
          <a:srcRect b="0" l="7503" r="0" t="0"/>
          <a:stretch/>
        </p:blipFill>
        <p:spPr>
          <a:xfrm>
            <a:off x="255157" y="261257"/>
            <a:ext cx="6318298" cy="4221366"/>
          </a:xfrm>
          <a:prstGeom prst="rect">
            <a:avLst/>
          </a:prstGeom>
          <a:noFill/>
          <a:ln>
            <a:noFill/>
          </a:ln>
        </p:spPr>
      </p:pic>
      <p:sp>
        <p:nvSpPr>
          <p:cNvPr id="184" name="Google Shape;184;p16"/>
          <p:cNvSpPr/>
          <p:nvPr/>
        </p:nvSpPr>
        <p:spPr>
          <a:xfrm>
            <a:off x="2776194" y="433137"/>
            <a:ext cx="3177720" cy="1780674"/>
          </a:xfrm>
          <a:prstGeom prst="wedgeRoundRectCallout">
            <a:avLst>
              <a:gd fmla="val -45291" name="adj1"/>
              <a:gd fmla="val 69699"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s-CZ" sz="1400" u="none" cap="none" strike="noStrike">
                <a:solidFill>
                  <a:schemeClr val="dk1"/>
                </a:solidFill>
                <a:latin typeface="Arial"/>
                <a:ea typeface="Arial"/>
                <a:cs typeface="Arial"/>
                <a:sym typeface="Arial"/>
              </a:rPr>
              <a:t>Dnes zase foukal divoký vítr. Nad ostrovem se často vznáší oblaka prachu, která mi vlezou snad úplně všude. Dědeček říkal, že za jejich časů tady tolik prachu nebylo. No jo, ti staří a jejich mudrování, jak kdysi bylo lépe.</a:t>
            </a:r>
            <a:endParaRPr b="0" i="0" sz="1400" u="none" cap="none" strike="noStrike">
              <a:solidFill>
                <a:srgbClr val="000000"/>
              </a:solidFill>
              <a:latin typeface="Arial"/>
              <a:ea typeface="Arial"/>
              <a:cs typeface="Arial"/>
              <a:sym typeface="Arial"/>
            </a:endParaRPr>
          </a:p>
        </p:txBody>
      </p:sp>
      <p:pic>
        <p:nvPicPr>
          <p:cNvPr id="185" name="Google Shape;185;p16"/>
          <p:cNvPicPr preferRelativeResize="0"/>
          <p:nvPr/>
        </p:nvPicPr>
        <p:blipFill rotWithShape="1">
          <a:blip r:embed="rId4">
            <a:alphaModFix/>
          </a:blip>
          <a:srcRect b="0" l="0" r="0" t="0"/>
          <a:stretch/>
        </p:blipFill>
        <p:spPr>
          <a:xfrm>
            <a:off x="1710720" y="2213811"/>
            <a:ext cx="1290180" cy="2708624"/>
          </a:xfrm>
          <a:prstGeom prst="rect">
            <a:avLst/>
          </a:prstGeom>
          <a:noFill/>
          <a:ln>
            <a:noFill/>
          </a:ln>
        </p:spPr>
      </p:pic>
      <p:sp>
        <p:nvSpPr>
          <p:cNvPr id="186" name="Google Shape;18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
        <p:nvSpPr>
          <p:cNvPr id="187" name="Google Shape;187;p16"/>
          <p:cNvSpPr txBox="1"/>
          <p:nvPr/>
        </p:nvSpPr>
        <p:spPr>
          <a:xfrm>
            <a:off x="6823814" y="3097230"/>
            <a:ext cx="21099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Možné svědectví obyvatele Velikonočního ostrova         z období kolem roku 1550.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cs-CZ" sz="1200" u="none" cap="none" strike="noStrike">
                <a:solidFill>
                  <a:schemeClr val="dk1"/>
                </a:solidFill>
                <a:latin typeface="Arial"/>
                <a:ea typeface="Arial"/>
                <a:cs typeface="Arial"/>
                <a:sym typeface="Arial"/>
              </a:rPr>
              <a:t>Volně podle knihy D</a:t>
            </a:r>
            <a:r>
              <a:rPr lang="cs-CZ" sz="1200">
                <a:solidFill>
                  <a:schemeClr val="dk1"/>
                </a:solidFill>
              </a:rPr>
              <a:t>iamond,</a:t>
            </a:r>
            <a:r>
              <a:rPr b="0" i="0" lang="cs-CZ" sz="1200" u="none" cap="none" strike="noStrike">
                <a:solidFill>
                  <a:schemeClr val="dk1"/>
                </a:solidFill>
                <a:latin typeface="Arial"/>
                <a:ea typeface="Arial"/>
                <a:cs typeface="Arial"/>
                <a:sym typeface="Arial"/>
              </a:rPr>
              <a:t> J.: Kolaps: Proč společnosti přežívají či zanikají?,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17"/>
          <p:cNvPicPr preferRelativeResize="0"/>
          <p:nvPr/>
        </p:nvPicPr>
        <p:blipFill rotWithShape="1">
          <a:blip r:embed="rId3">
            <a:alphaModFix/>
          </a:blip>
          <a:srcRect b="0" l="0" r="0" t="0"/>
          <a:stretch/>
        </p:blipFill>
        <p:spPr>
          <a:xfrm>
            <a:off x="744750" y="152400"/>
            <a:ext cx="7978623" cy="4838701"/>
          </a:xfrm>
          <a:prstGeom prst="rect">
            <a:avLst/>
          </a:prstGeom>
          <a:noFill/>
          <a:ln>
            <a:noFill/>
          </a:ln>
        </p:spPr>
      </p:pic>
      <p:sp>
        <p:nvSpPr>
          <p:cNvPr id="193" name="Google Shape;19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8"/>
          <p:cNvPicPr preferRelativeResize="0"/>
          <p:nvPr/>
        </p:nvPicPr>
        <p:blipFill rotWithShape="1">
          <a:blip r:embed="rId3">
            <a:alphaModFix/>
          </a:blip>
          <a:srcRect b="0" l="0" r="0" t="0"/>
          <a:stretch/>
        </p:blipFill>
        <p:spPr>
          <a:xfrm>
            <a:off x="632925" y="772250"/>
            <a:ext cx="3701050" cy="3701050"/>
          </a:xfrm>
          <a:prstGeom prst="rect">
            <a:avLst/>
          </a:prstGeom>
          <a:noFill/>
          <a:ln>
            <a:noFill/>
          </a:ln>
        </p:spPr>
      </p:pic>
      <p:sp>
        <p:nvSpPr>
          <p:cNvPr id="199" name="Google Shape;199;p18"/>
          <p:cNvSpPr txBox="1"/>
          <p:nvPr/>
        </p:nvSpPr>
        <p:spPr>
          <a:xfrm>
            <a:off x="632925" y="130525"/>
            <a:ext cx="82434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cs-CZ" sz="1500" u="none" cap="none" strike="noStrike">
                <a:solidFill>
                  <a:srgbClr val="000000"/>
                </a:solidFill>
                <a:latin typeface="Arial"/>
                <a:ea typeface="Arial"/>
                <a:cs typeface="Arial"/>
                <a:sym typeface="Arial"/>
              </a:rPr>
              <a:t>Jste na kmenové radě. Vaším úkolem je navrhnout řešení krize vaší společnosti.</a:t>
            </a:r>
            <a:endParaRPr b="1" i="0" sz="1500" u="none" cap="none" strike="noStrike">
              <a:solidFill>
                <a:srgbClr val="000000"/>
              </a:solidFill>
              <a:latin typeface="Arial"/>
              <a:ea typeface="Arial"/>
              <a:cs typeface="Arial"/>
              <a:sym typeface="Arial"/>
            </a:endParaRPr>
          </a:p>
        </p:txBody>
      </p:sp>
      <p:sp>
        <p:nvSpPr>
          <p:cNvPr id="200" name="Google Shape;200;p18"/>
          <p:cNvSpPr txBox="1"/>
          <p:nvPr/>
        </p:nvSpPr>
        <p:spPr>
          <a:xfrm>
            <a:off x="4897800" y="772250"/>
            <a:ext cx="37911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cs-CZ" sz="1400" u="none" cap="none" strike="noStrike">
                <a:solidFill>
                  <a:srgbClr val="000000"/>
                </a:solidFill>
                <a:latin typeface="Arial"/>
                <a:ea typeface="Arial"/>
                <a:cs typeface="Arial"/>
                <a:sym typeface="Arial"/>
              </a:rPr>
              <a:t>Hodnocení:</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dvě hlavní příčiny problému, které jste vyvodili ze zdrojů </a:t>
            </a:r>
            <a:r>
              <a:rPr b="0" i="0" lang="cs-CZ" sz="1400" u="none" cap="none" strike="noStrike">
                <a:solidFill>
                  <a:srgbClr val="FF0000"/>
                </a:solidFill>
                <a:latin typeface="Arial"/>
                <a:ea typeface="Arial"/>
                <a:cs typeface="Arial"/>
                <a:sym typeface="Arial"/>
              </a:rPr>
              <a:t>(2 body)</a:t>
            </a:r>
            <a:endParaRPr b="0" i="0" sz="1400" u="none" cap="none" strike="noStrike">
              <a:solidFill>
                <a:srgbClr val="FF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tři možná řešení, která mohou obyvatelé Velikonočního ostrova v roce 1550 reálně udělat </a:t>
            </a:r>
            <a:r>
              <a:rPr b="0" i="0" lang="cs-CZ" sz="1400" u="none" cap="none" strike="noStrike">
                <a:solidFill>
                  <a:srgbClr val="FF0000"/>
                </a:solidFill>
                <a:latin typeface="Arial"/>
                <a:ea typeface="Arial"/>
                <a:cs typeface="Arial"/>
                <a:sym typeface="Arial"/>
              </a:rPr>
              <a:t>(až 3 body)</a:t>
            </a:r>
            <a:endParaRPr b="0" i="0" sz="1400" u="none" cap="none" strike="noStrike">
              <a:solidFill>
                <a:srgbClr val="FF0000"/>
              </a:solidFill>
              <a:latin typeface="Arial"/>
              <a:ea typeface="Arial"/>
              <a:cs typeface="Arial"/>
              <a:sym typeface="Arial"/>
            </a:endParaRPr>
          </a:p>
        </p:txBody>
      </p:sp>
      <p:sp>
        <p:nvSpPr>
          <p:cNvPr id="201" name="Google Shape;20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9"/>
          <p:cNvSpPr txBox="1"/>
          <p:nvPr>
            <p:ph type="title"/>
          </p:nvPr>
        </p:nvSpPr>
        <p:spPr>
          <a:xfrm>
            <a:off x="251099" y="1274003"/>
            <a:ext cx="8166900" cy="1796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i="1" lang="cs-CZ"/>
              <a:t>„Kolaps na Velikonočním ostrově je velice podobný jako současná klimatická krize! Lidé se nikdy nepoučí!”</a:t>
            </a:r>
            <a:r>
              <a:rPr lang="cs-CZ"/>
              <a:t> </a:t>
            </a:r>
            <a:endParaRPr/>
          </a:p>
          <a:p>
            <a:pPr indent="0" lvl="0" marL="0" rtl="0" algn="l">
              <a:lnSpc>
                <a:spcPct val="100000"/>
              </a:lnSpc>
              <a:spcBef>
                <a:spcPts val="0"/>
              </a:spcBef>
              <a:spcAft>
                <a:spcPts val="0"/>
              </a:spcAft>
              <a:buSzPts val="2400"/>
              <a:buNone/>
            </a:pPr>
            <a:r>
              <a:t/>
            </a:r>
            <a:endParaRPr sz="1600"/>
          </a:p>
          <a:p>
            <a:pPr indent="0" lvl="0" marL="0" rtl="0" algn="l">
              <a:lnSpc>
                <a:spcPct val="100000"/>
              </a:lnSpc>
              <a:spcBef>
                <a:spcPts val="0"/>
              </a:spcBef>
              <a:spcAft>
                <a:spcPts val="0"/>
              </a:spcAft>
              <a:buSzPts val="2400"/>
              <a:buNone/>
            </a:pPr>
            <a:r>
              <a:rPr lang="cs-CZ"/>
              <a:t>H</a:t>
            </a:r>
            <a:r>
              <a:rPr lang="cs-CZ"/>
              <a:t>lasujte, zda souhlasíte nyní:</a:t>
            </a:r>
            <a:endParaRPr/>
          </a:p>
          <a:p>
            <a:pPr indent="0" lvl="0" marL="0"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p:txBody>
      </p:sp>
      <p:pic>
        <p:nvPicPr>
          <p:cNvPr id="207" name="Google Shape;207;p19"/>
          <p:cNvPicPr preferRelativeResize="0"/>
          <p:nvPr/>
        </p:nvPicPr>
        <p:blipFill rotWithShape="1">
          <a:blip r:embed="rId3">
            <a:alphaModFix/>
          </a:blip>
          <a:srcRect b="0" l="0" r="0" t="0"/>
          <a:stretch/>
        </p:blipFill>
        <p:spPr>
          <a:xfrm>
            <a:off x="7229931" y="770020"/>
            <a:ext cx="1577185" cy="813003"/>
          </a:xfrm>
          <a:prstGeom prst="rect">
            <a:avLst/>
          </a:prstGeom>
          <a:noFill/>
          <a:ln>
            <a:noFill/>
          </a:ln>
        </p:spPr>
      </p:pic>
      <p:graphicFrame>
        <p:nvGraphicFramePr>
          <p:cNvPr id="208" name="Google Shape;208;p19"/>
          <p:cNvGraphicFramePr/>
          <p:nvPr/>
        </p:nvGraphicFramePr>
        <p:xfrm>
          <a:off x="310058" y="1638024"/>
          <a:ext cx="3000000" cy="3000000"/>
        </p:xfrm>
        <a:graphic>
          <a:graphicData uri="http://schemas.openxmlformats.org/drawingml/2006/table">
            <a:tbl>
              <a:tblPr>
                <a:noFill/>
                <a:tableStyleId>{60E174BA-1A43-4DC5-A207-9FED46A1B5E1}</a:tableStyleId>
              </a:tblPr>
              <a:tblGrid>
                <a:gridCol w="3972600"/>
                <a:gridCol w="4253700"/>
              </a:tblGrid>
              <a:tr h="396200">
                <a:tc gridSpan="2">
                  <a:txBody>
                    <a:bodyPr/>
                    <a:lstStyle/>
                    <a:p>
                      <a:pPr indent="0" lvl="0" marL="0" marR="0" rtl="0" algn="ctr">
                        <a:lnSpc>
                          <a:spcPct val="100000"/>
                        </a:lnSpc>
                        <a:spcBef>
                          <a:spcPts val="0"/>
                        </a:spcBef>
                        <a:spcAft>
                          <a:spcPts val="0"/>
                        </a:spcAft>
                        <a:buClr>
                          <a:srgbClr val="000000"/>
                        </a:buClr>
                        <a:buSzPts val="1400"/>
                        <a:buFont typeface="Arial"/>
                        <a:buNone/>
                      </a:pPr>
                      <a:r>
                        <a:rPr b="1" lang="cs-CZ" sz="1400" u="none" cap="none" strike="noStrike"/>
                        <a:t>Porovnání krize na Velikonočním ostrově a současnosti</a:t>
                      </a:r>
                      <a:endParaRPr b="1" sz="1400" u="none" cap="none" strike="noStrike"/>
                    </a:p>
                  </a:txBody>
                  <a:tcPr marT="91425" marB="91425" marR="91425" marL="91425"/>
                </a:tc>
                <a:tc hMerge="1"/>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cs-CZ" sz="1400" u="none" cap="none" strike="noStrike"/>
                        <a:t>VELIKONOČNÍ OSTROV (MINULOST)</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cs-CZ" sz="1400" u="none" cap="none" strike="noStrike"/>
                        <a:t>KLIMATICKÁ KRIZE (SOUČASNOST)</a:t>
                      </a:r>
                      <a:endParaRPr b="1" sz="1400" u="none" cap="none" strike="noStrike"/>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400"/>
                        <a:buFont typeface="Arial"/>
                        <a:buNone/>
                      </a:pPr>
                      <a:r>
                        <a:rPr lang="cs-CZ" sz="1400" u="none" cap="none" strike="noStrike"/>
                        <a:t>Krize byla pravděpodobně způsobena vykácením stromů a nárůstem populace.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cs-CZ" sz="1400" u="none" cap="none" strike="noStrike"/>
                        <a:t>Klimatická krize je způsobena emisemi oxidu uhličitého a dalších skleníkových plynů, které způsobují oteplení.</a:t>
                      </a:r>
                      <a:endParaRPr sz="1400" u="none" cap="none" strike="noStrike"/>
                    </a:p>
                  </a:txBody>
                  <a:tcPr marT="91425" marB="91425" marR="91425" marL="91425"/>
                </a:tc>
              </a:tr>
              <a:tr h="822925">
                <a:tc>
                  <a:txBody>
                    <a:bodyPr/>
                    <a:lstStyle/>
                    <a:p>
                      <a:pPr indent="0" lvl="0" marL="0" marR="0" rtl="0" algn="l">
                        <a:lnSpc>
                          <a:spcPct val="100000"/>
                        </a:lnSpc>
                        <a:spcBef>
                          <a:spcPts val="0"/>
                        </a:spcBef>
                        <a:spcAft>
                          <a:spcPts val="0"/>
                        </a:spcAft>
                        <a:buClr>
                          <a:srgbClr val="000000"/>
                        </a:buClr>
                        <a:buSzPts val="1400"/>
                        <a:buFont typeface="Arial"/>
                        <a:buNone/>
                      </a:pPr>
                      <a:r>
                        <a:rPr lang="cs-CZ" sz="1400" u="none" cap="none" strike="noStrike"/>
                        <a:t>Krizi lidé zřejmě nemohli vyřešit, protože neměli technologii a nástroje.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cs-CZ" sz="1400" u="none" cap="none" strike="noStrike"/>
                        <a:t>Klimatická krize nesouvisí s nárůstem populace, jde o problém rozdělení zdrojů a proměny ekonomiky. Máme k dispozici řešení a technologie.</a:t>
                      </a:r>
                      <a:endParaRPr sz="1400" u="none" cap="none" strike="noStrike"/>
                    </a:p>
                  </a:txBody>
                  <a:tcPr marT="91425" marB="91425" marR="91425" marL="91425"/>
                </a:tc>
              </a:tr>
              <a:tr h="822925">
                <a:tc>
                  <a:txBody>
                    <a:bodyPr/>
                    <a:lstStyle/>
                    <a:p>
                      <a:pPr indent="0" lvl="0" marL="0" marR="0" rtl="0" algn="l">
                        <a:lnSpc>
                          <a:spcPct val="100000"/>
                        </a:lnSpc>
                        <a:spcBef>
                          <a:spcPts val="0"/>
                        </a:spcBef>
                        <a:spcAft>
                          <a:spcPts val="0"/>
                        </a:spcAft>
                        <a:buClr>
                          <a:srgbClr val="000000"/>
                        </a:buClr>
                        <a:buSzPts val="1400"/>
                        <a:buFont typeface="Arial"/>
                        <a:buNone/>
                      </a:pPr>
                      <a:r>
                        <a:rPr lang="cs-CZ" sz="1400" u="none" cap="none" strike="noStrike"/>
                        <a:t>Na Velikonočním ostrově si zřejmě nebyli zcela vědomi příčin krize (jako odlesňování a nárůst populace).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cs-CZ" sz="1400" u="none" cap="none" strike="noStrike"/>
                        <a:t>Současné lidstvo již 60 let vědecky mapuje příčiny. Dnes víme s velkou jistotou, co klimatickou krizi způsobuje.</a:t>
                      </a:r>
                      <a:endParaRPr sz="1400" u="none" cap="none" strike="noStrike"/>
                    </a:p>
                  </a:txBody>
                  <a:tcPr marT="91425" marB="91425" marR="91425" marL="91425"/>
                </a:tc>
              </a:tr>
            </a:tbl>
          </a:graphicData>
        </a:graphic>
      </p:graphicFrame>
      <p:sp>
        <p:nvSpPr>
          <p:cNvPr id="209" name="Google Shape;20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
          <p:cNvSpPr txBox="1"/>
          <p:nvPr>
            <p:ph type="title"/>
          </p:nvPr>
        </p:nvSpPr>
        <p:spPr>
          <a:xfrm>
            <a:off x="330100" y="257425"/>
            <a:ext cx="3969000" cy="37545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lang="cs-CZ"/>
              <a:t>Někteří lidé říkají:</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i="1" lang="cs-CZ"/>
              <a:t>„Kolaps na Velikonočním ostrově je velice podobný jako současná klimatická krize! Lidé se nikdy nepoučí!”</a:t>
            </a:r>
            <a:endParaRPr i="1"/>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lang="cs-CZ"/>
              <a:t>Zatím nemáte informace. Zkuste si tipnout a hlasovat, jestli souhlasíte, anebo nesouhlasíte.</a:t>
            </a:r>
            <a:endParaRPr/>
          </a:p>
        </p:txBody>
      </p:sp>
      <p:pic>
        <p:nvPicPr>
          <p:cNvPr id="69" name="Google Shape;69;p1"/>
          <p:cNvPicPr preferRelativeResize="0"/>
          <p:nvPr/>
        </p:nvPicPr>
        <p:blipFill rotWithShape="1">
          <a:blip r:embed="rId3">
            <a:alphaModFix/>
          </a:blip>
          <a:srcRect b="0" l="0" r="0" t="0"/>
          <a:stretch/>
        </p:blipFill>
        <p:spPr>
          <a:xfrm>
            <a:off x="4873175" y="646250"/>
            <a:ext cx="3969101" cy="3969101"/>
          </a:xfrm>
          <a:prstGeom prst="rect">
            <a:avLst/>
          </a:prstGeom>
          <a:noFill/>
          <a:ln>
            <a:noFill/>
          </a:ln>
        </p:spPr>
      </p:pic>
      <p:pic>
        <p:nvPicPr>
          <p:cNvPr id="70" name="Google Shape;70;p1"/>
          <p:cNvPicPr preferRelativeResize="0"/>
          <p:nvPr/>
        </p:nvPicPr>
        <p:blipFill rotWithShape="1">
          <a:blip r:embed="rId4">
            <a:alphaModFix/>
          </a:blip>
          <a:srcRect b="0" l="0" r="0" t="0"/>
          <a:stretch/>
        </p:blipFill>
        <p:spPr>
          <a:xfrm>
            <a:off x="2283425" y="3715050"/>
            <a:ext cx="2386376" cy="1205125"/>
          </a:xfrm>
          <a:prstGeom prst="rect">
            <a:avLst/>
          </a:prstGeom>
          <a:noFill/>
          <a:ln>
            <a:noFill/>
          </a:ln>
        </p:spPr>
      </p:pic>
      <p:sp>
        <p:nvSpPr>
          <p:cNvPr id="71" name="Google Shape;71;p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cs-CZ">
                <a:solidFill>
                  <a:schemeClr val="dk1"/>
                </a:solidFill>
              </a:rPr>
              <a:t>Doplňující zdroj: Tragédie obecní pastviny</a:t>
            </a:r>
            <a:endParaRPr>
              <a:solidFill>
                <a:schemeClr val="dk1"/>
              </a:solidFill>
            </a:endParaRPr>
          </a:p>
        </p:txBody>
      </p:sp>
      <p:pic>
        <p:nvPicPr>
          <p:cNvPr descr="Courses on Khan Academy are always 100% free. Start practicing—and saving your progress—now:  https://www.khanacademy.org/economics-finance-domain/ap-microeconomics/ap-consumer-producer-surplus/public-and-private-goods/v/tragedy-of-the-commons&#10;&#10;How public resources can be abused&#10;&#10;Watch the next lesson: https://www.khanacademy.org/economics-finance-domain/microeconomics/choices-opp-cost-tutorial/production-possibilities/v/production-possibilities-frontier?utm_source=YT&amp;utm_medium=Desc&amp;utm_campaign=microeconomics&#10;&#10;Missed the previous lesson? https://www.khanacademy.org/economics-finance-domain/microeconomics/consumer-producer-surplus/externalities-topic/v/positive-externalities?utm_source=YT&amp;utm_medium=Desc&amp;utm_campaign=microeconomics&#10;&#10;Microeconomics on Khan Academy: Topics covered in a traditional college level introductory microeconomics course&#10;&#10;About Khan Academy: Khan Academy offers practice exercises, instructional videos, and a personalized learning dashboard that empower learners to study at their own pace in and outside of the classroom. We tackle math, science, computer programming, history, art history, economics, and more. Our math missions guide learners from kindergarten to calculus using state-of-the-art, adaptive technology that identifies strengths and learning gaps. We've also partnered with institutions like NASA, The Museum of Modern Art, The California Academy of Sciences, and MIT to offer specialized content.&#10;&#10;For free. For everyone. Forever. #YouCanLearnAnything&#10;&#10;Subscribe to Khan Academy's Microeconomics channel: https://www.youtube.com/channel/UC_6zQ54DjQJdLodwsxAsdZg&#10;Subscribe to Khan Academy: https://www.youtube.com/subscription_center?add_user=khanacademy" id="215" name="Google Shape;215;p20" title="Tragedy of the commons | Consumer and producer surplus | Microeconomics | Khan Academy">
            <a:hlinkClick r:id="rId3"/>
          </p:cNvPr>
          <p:cNvPicPr preferRelativeResize="0"/>
          <p:nvPr/>
        </p:nvPicPr>
        <p:blipFill rotWithShape="1">
          <a:blip r:embed="rId4">
            <a:alphaModFix/>
          </a:blip>
          <a:srcRect b="0" l="0" r="0" t="0"/>
          <a:stretch/>
        </p:blipFill>
        <p:spPr>
          <a:xfrm>
            <a:off x="1235938" y="261675"/>
            <a:ext cx="6672125" cy="3753075"/>
          </a:xfrm>
          <a:prstGeom prst="rect">
            <a:avLst/>
          </a:prstGeom>
          <a:noFill/>
          <a:ln>
            <a:noFill/>
          </a:ln>
        </p:spPr>
      </p:pic>
      <p:sp>
        <p:nvSpPr>
          <p:cNvPr id="216" name="Google Shape;21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3"/>
          <p:cNvSpPr txBox="1"/>
          <p:nvPr>
            <p:ph idx="1" type="body"/>
          </p:nvPr>
        </p:nvSpPr>
        <p:spPr>
          <a:xfrm>
            <a:off x="430500" y="74350"/>
            <a:ext cx="8283000" cy="44394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SzPts val="688"/>
              <a:buNone/>
            </a:pPr>
            <a:r>
              <a:rPr b="1" lang="cs-CZ" sz="2187">
                <a:solidFill>
                  <a:schemeClr val="dk1"/>
                </a:solidFill>
              </a:rPr>
              <a:t>Co se vlastně stalo na Velikonočním ostrově?</a:t>
            </a:r>
            <a:r>
              <a:rPr b="1" lang="cs-CZ" sz="1887">
                <a:solidFill>
                  <a:schemeClr val="dk1"/>
                </a:solidFill>
              </a:rPr>
              <a:t> </a:t>
            </a:r>
            <a:endParaRPr b="1" sz="1887">
              <a:solidFill>
                <a:schemeClr val="dk1"/>
              </a:solidFill>
            </a:endParaRPr>
          </a:p>
          <a:p>
            <a:pPr indent="0" lvl="0" marL="457200" rtl="0" algn="l">
              <a:lnSpc>
                <a:spcPct val="115000"/>
              </a:lnSpc>
              <a:spcBef>
                <a:spcPts val="0"/>
              </a:spcBef>
              <a:spcAft>
                <a:spcPts val="0"/>
              </a:spcAft>
              <a:buSzPts val="688"/>
              <a:buNone/>
            </a:pPr>
            <a:r>
              <a:t/>
            </a:r>
            <a:endParaRPr b="1" sz="1387">
              <a:solidFill>
                <a:schemeClr val="dk1"/>
              </a:solidFill>
            </a:endParaRPr>
          </a:p>
          <a:p>
            <a:pPr indent="0" lvl="0" marL="457200" rtl="0" algn="l">
              <a:lnSpc>
                <a:spcPct val="115000"/>
              </a:lnSpc>
              <a:spcBef>
                <a:spcPts val="0"/>
              </a:spcBef>
              <a:spcAft>
                <a:spcPts val="0"/>
              </a:spcAft>
              <a:buSzPts val="688"/>
              <a:buNone/>
            </a:pPr>
            <a:r>
              <a:rPr lang="cs-CZ" sz="1787">
                <a:solidFill>
                  <a:schemeClr val="dk1"/>
                </a:solidFill>
              </a:rPr>
              <a:t>Katastrofa. </a:t>
            </a:r>
            <a:endParaRPr sz="1787">
              <a:solidFill>
                <a:schemeClr val="dk1"/>
              </a:solidFill>
            </a:endParaRPr>
          </a:p>
          <a:p>
            <a:pPr indent="0" lvl="0" marL="457200" rtl="0" algn="l">
              <a:lnSpc>
                <a:spcPct val="115000"/>
              </a:lnSpc>
              <a:spcBef>
                <a:spcPts val="0"/>
              </a:spcBef>
              <a:spcAft>
                <a:spcPts val="0"/>
              </a:spcAft>
              <a:buSzPts val="688"/>
              <a:buNone/>
            </a:pPr>
            <a:r>
              <a:rPr b="1" lang="cs-CZ" sz="1787">
                <a:solidFill>
                  <a:schemeClr val="dk1"/>
                </a:solidFill>
              </a:rPr>
              <a:t>Co k ní vede? </a:t>
            </a:r>
            <a:endParaRPr b="1" sz="1787">
              <a:solidFill>
                <a:schemeClr val="dk1"/>
              </a:solidFill>
            </a:endParaRPr>
          </a:p>
          <a:p>
            <a:pPr indent="0" lvl="0" marL="457200" rtl="0" algn="l">
              <a:lnSpc>
                <a:spcPct val="115000"/>
              </a:lnSpc>
              <a:spcBef>
                <a:spcPts val="0"/>
              </a:spcBef>
              <a:spcAft>
                <a:spcPts val="0"/>
              </a:spcAft>
              <a:buSzPts val="688"/>
              <a:buNone/>
            </a:pPr>
            <a:r>
              <a:rPr lang="cs-CZ" sz="1787">
                <a:solidFill>
                  <a:schemeClr val="dk1"/>
                </a:solidFill>
              </a:rPr>
              <a:t>Je to událost, která se skládá z mnoha menších událostí. </a:t>
            </a:r>
            <a:endParaRPr sz="1787">
              <a:solidFill>
                <a:schemeClr val="dk1"/>
              </a:solidFill>
            </a:endParaRPr>
          </a:p>
          <a:p>
            <a:pPr indent="0" lvl="0" marL="457200" rtl="0" algn="l">
              <a:lnSpc>
                <a:spcPct val="115000"/>
              </a:lnSpc>
              <a:spcBef>
                <a:spcPts val="0"/>
              </a:spcBef>
              <a:spcAft>
                <a:spcPts val="0"/>
              </a:spcAft>
              <a:buSzPts val="688"/>
              <a:buNone/>
            </a:pPr>
            <a:r>
              <a:rPr b="1" lang="cs-CZ" sz="1787">
                <a:solidFill>
                  <a:schemeClr val="dk1"/>
                </a:solidFill>
              </a:rPr>
              <a:t>K jaké katastrofě na Velikonočním ostrově došlo? </a:t>
            </a:r>
            <a:endParaRPr b="1" sz="1787">
              <a:solidFill>
                <a:schemeClr val="dk1"/>
              </a:solidFill>
            </a:endParaRPr>
          </a:p>
          <a:p>
            <a:pPr indent="0" lvl="0" marL="457200" rtl="0" algn="l">
              <a:lnSpc>
                <a:spcPct val="115000"/>
              </a:lnSpc>
              <a:spcBef>
                <a:spcPts val="0"/>
              </a:spcBef>
              <a:spcAft>
                <a:spcPts val="0"/>
              </a:spcAft>
              <a:buSzPts val="688"/>
              <a:buNone/>
            </a:pPr>
            <a:r>
              <a:t/>
            </a:r>
            <a:endParaRPr b="1" sz="1787">
              <a:solidFill>
                <a:schemeClr val="dk1"/>
              </a:solidFill>
            </a:endParaRPr>
          </a:p>
          <a:p>
            <a:pPr indent="0" lvl="0" marL="457200" rtl="0" algn="l">
              <a:lnSpc>
                <a:spcPct val="115000"/>
              </a:lnSpc>
              <a:spcBef>
                <a:spcPts val="0"/>
              </a:spcBef>
              <a:spcAft>
                <a:spcPts val="0"/>
              </a:spcAft>
              <a:buSzPts val="688"/>
              <a:buNone/>
            </a:pPr>
            <a:r>
              <a:rPr lang="cs-CZ" sz="1787">
                <a:solidFill>
                  <a:schemeClr val="dk1"/>
                </a:solidFill>
              </a:rPr>
              <a:t>Podívejte se na fotografie a zkuste navrhnout, co se asi na Velikonočním ostrově stalo.</a:t>
            </a:r>
            <a:endParaRPr sz="2225"/>
          </a:p>
        </p:txBody>
      </p:sp>
      <p:sp>
        <p:nvSpPr>
          <p:cNvPr id="77" name="Google Shape;7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4"/>
          <p:cNvSpPr txBox="1"/>
          <p:nvPr>
            <p:ph idx="1" type="body"/>
          </p:nvPr>
        </p:nvSpPr>
        <p:spPr>
          <a:xfrm>
            <a:off x="306777" y="3850752"/>
            <a:ext cx="8549400" cy="1022826"/>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712"/>
              <a:buNone/>
            </a:pPr>
            <a:r>
              <a:rPr lang="cs-CZ">
                <a:solidFill>
                  <a:schemeClr val="dk1"/>
                </a:solidFill>
              </a:rPr>
              <a:t>Mapa a tvar Velikonočního ostrova. Uprostřed je velká sopka Rano Raraku. Ostrov je celkem malý (163 km</a:t>
            </a:r>
            <a:r>
              <a:rPr lang="cs-CZ">
                <a:solidFill>
                  <a:srgbClr val="202124"/>
                </a:solidFill>
                <a:highlight>
                  <a:srgbClr val="FFFFFF"/>
                </a:highlight>
              </a:rPr>
              <a:t>²). Asi 21 fotbalových hřišť. </a:t>
            </a:r>
            <a:endParaRPr>
              <a:solidFill>
                <a:srgbClr val="202124"/>
              </a:solidFill>
              <a:highlight>
                <a:srgbClr val="FFFFFF"/>
              </a:highlight>
            </a:endParaRPr>
          </a:p>
          <a:p>
            <a:pPr indent="0" lvl="0" marL="0" rtl="0" algn="l">
              <a:lnSpc>
                <a:spcPct val="115000"/>
              </a:lnSpc>
              <a:spcBef>
                <a:spcPts val="0"/>
              </a:spcBef>
              <a:spcAft>
                <a:spcPts val="0"/>
              </a:spcAft>
              <a:buSzPts val="712"/>
              <a:buNone/>
            </a:pPr>
            <a:r>
              <a:rPr b="1" lang="cs-CZ">
                <a:solidFill>
                  <a:srgbClr val="202124"/>
                </a:solidFill>
                <a:highlight>
                  <a:srgbClr val="FFFFFF"/>
                </a:highlight>
              </a:rPr>
              <a:t>Může to souviset s katastrofou? Jak?</a:t>
            </a:r>
            <a:endParaRPr b="1">
              <a:solidFill>
                <a:schemeClr val="dk1"/>
              </a:solidFill>
            </a:endParaRPr>
          </a:p>
        </p:txBody>
      </p:sp>
      <p:pic>
        <p:nvPicPr>
          <p:cNvPr id="83" name="Google Shape;83;p4"/>
          <p:cNvPicPr preferRelativeResize="0"/>
          <p:nvPr/>
        </p:nvPicPr>
        <p:blipFill rotWithShape="1">
          <a:blip r:embed="rId3">
            <a:alphaModFix/>
          </a:blip>
          <a:srcRect b="0" l="0" r="0" t="0"/>
          <a:stretch/>
        </p:blipFill>
        <p:spPr>
          <a:xfrm>
            <a:off x="2294700" y="172125"/>
            <a:ext cx="4735525" cy="3561749"/>
          </a:xfrm>
          <a:prstGeom prst="rect">
            <a:avLst/>
          </a:prstGeom>
          <a:noFill/>
          <a:ln>
            <a:noFill/>
          </a:ln>
        </p:spPr>
      </p:pic>
      <p:sp>
        <p:nvSpPr>
          <p:cNvPr id="84" name="Google Shape;8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5"/>
          <p:cNvSpPr txBox="1"/>
          <p:nvPr>
            <p:ph idx="1" type="body"/>
          </p:nvPr>
        </p:nvSpPr>
        <p:spPr>
          <a:xfrm>
            <a:off x="356672" y="4022125"/>
            <a:ext cx="8414700" cy="93265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SzPts val="636"/>
              <a:buNone/>
            </a:pPr>
            <a:r>
              <a:rPr lang="cs-CZ" sz="2000">
                <a:solidFill>
                  <a:schemeClr val="dk1"/>
                </a:solidFill>
              </a:rPr>
              <a:t>Umístění Velikonočního ostrova na mapě světa. </a:t>
            </a:r>
            <a:endParaRPr sz="2000">
              <a:solidFill>
                <a:schemeClr val="dk1"/>
              </a:solidFill>
            </a:endParaRPr>
          </a:p>
          <a:p>
            <a:pPr indent="0" lvl="0" marL="0" rtl="0" algn="l">
              <a:lnSpc>
                <a:spcPct val="150000"/>
              </a:lnSpc>
              <a:spcBef>
                <a:spcPts val="0"/>
              </a:spcBef>
              <a:spcAft>
                <a:spcPts val="0"/>
              </a:spcAft>
              <a:buSzPts val="636"/>
              <a:buNone/>
            </a:pPr>
            <a:r>
              <a:rPr b="1" lang="cs-CZ" sz="2000">
                <a:solidFill>
                  <a:schemeClr val="dk1"/>
                </a:solidFill>
              </a:rPr>
              <a:t>Můžeme z mapy světa vyčíst, proč by se tam mohla stát katastrofa?</a:t>
            </a:r>
            <a:endParaRPr b="1" sz="2000">
              <a:solidFill>
                <a:schemeClr val="dk1"/>
              </a:solidFill>
            </a:endParaRPr>
          </a:p>
        </p:txBody>
      </p:sp>
      <p:pic>
        <p:nvPicPr>
          <p:cNvPr id="90" name="Google Shape;90;p5"/>
          <p:cNvPicPr preferRelativeResize="0"/>
          <p:nvPr/>
        </p:nvPicPr>
        <p:blipFill rotWithShape="1">
          <a:blip r:embed="rId3">
            <a:alphaModFix/>
          </a:blip>
          <a:srcRect b="0" l="0" r="0" t="0"/>
          <a:stretch/>
        </p:blipFill>
        <p:spPr>
          <a:xfrm>
            <a:off x="2101599" y="191900"/>
            <a:ext cx="5461749" cy="3830225"/>
          </a:xfrm>
          <a:prstGeom prst="rect">
            <a:avLst/>
          </a:prstGeom>
          <a:noFill/>
          <a:ln>
            <a:noFill/>
          </a:ln>
        </p:spPr>
      </p:pic>
      <p:sp>
        <p:nvSpPr>
          <p:cNvPr id="91" name="Google Shape;9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6"/>
          <p:cNvPicPr preferRelativeResize="0"/>
          <p:nvPr/>
        </p:nvPicPr>
        <p:blipFill rotWithShape="1">
          <a:blip r:embed="rId3">
            <a:alphaModFix/>
          </a:blip>
          <a:srcRect b="0" l="0" r="0" t="0"/>
          <a:stretch/>
        </p:blipFill>
        <p:spPr>
          <a:xfrm>
            <a:off x="104375" y="73425"/>
            <a:ext cx="5672051" cy="4286275"/>
          </a:xfrm>
          <a:prstGeom prst="rect">
            <a:avLst/>
          </a:prstGeom>
          <a:noFill/>
          <a:ln>
            <a:noFill/>
          </a:ln>
        </p:spPr>
      </p:pic>
      <p:pic>
        <p:nvPicPr>
          <p:cNvPr id="97" name="Google Shape;97;p6"/>
          <p:cNvPicPr preferRelativeResize="0"/>
          <p:nvPr/>
        </p:nvPicPr>
        <p:blipFill rotWithShape="1">
          <a:blip r:embed="rId4">
            <a:alphaModFix/>
          </a:blip>
          <a:srcRect b="0" l="0" r="0" t="0"/>
          <a:stretch/>
        </p:blipFill>
        <p:spPr>
          <a:xfrm>
            <a:off x="6131824" y="275925"/>
            <a:ext cx="2883825" cy="1559275"/>
          </a:xfrm>
          <a:prstGeom prst="rect">
            <a:avLst/>
          </a:prstGeom>
          <a:noFill/>
          <a:ln>
            <a:noFill/>
          </a:ln>
        </p:spPr>
      </p:pic>
      <p:sp>
        <p:nvSpPr>
          <p:cNvPr id="98" name="Google Shape;98;p6"/>
          <p:cNvSpPr txBox="1"/>
          <p:nvPr>
            <p:ph idx="1" type="body"/>
          </p:nvPr>
        </p:nvSpPr>
        <p:spPr>
          <a:xfrm>
            <a:off x="5865275" y="2151934"/>
            <a:ext cx="3198600" cy="2151934"/>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SzPts val="712"/>
              <a:buNone/>
            </a:pPr>
            <a:r>
              <a:rPr lang="cs-CZ" sz="1815">
                <a:solidFill>
                  <a:schemeClr val="dk1"/>
                </a:solidFill>
              </a:rPr>
              <a:t>Podrobnější mapa s vyvýšenými plošinami AHU. Jsou tam nějaké sochy, nějaké plošiny…</a:t>
            </a:r>
            <a:r>
              <a:rPr b="1" lang="cs-CZ" sz="1815">
                <a:solidFill>
                  <a:schemeClr val="dk1"/>
                </a:solidFill>
              </a:rPr>
              <a:t>jak to souvisí?</a:t>
            </a:r>
            <a:endParaRPr b="1" sz="1815">
              <a:solidFill>
                <a:schemeClr val="dk1"/>
              </a:solidFill>
            </a:endParaRPr>
          </a:p>
        </p:txBody>
      </p:sp>
      <p:sp>
        <p:nvSpPr>
          <p:cNvPr id="99" name="Google Shape;9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7"/>
          <p:cNvSpPr txBox="1"/>
          <p:nvPr>
            <p:ph idx="1" type="body"/>
          </p:nvPr>
        </p:nvSpPr>
        <p:spPr>
          <a:xfrm>
            <a:off x="147000" y="3773906"/>
            <a:ext cx="8850000" cy="123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852"/>
              <a:buNone/>
            </a:pPr>
            <a:r>
              <a:rPr lang="cs-CZ" sz="1495">
                <a:solidFill>
                  <a:schemeClr val="dk1"/>
                </a:solidFill>
              </a:rPr>
              <a:t>Sochy MOAI na ostrově byly vztyčeny až ve 20. století. Předtím ležely poházené a svržené. </a:t>
            </a:r>
            <a:endParaRPr sz="1495">
              <a:solidFill>
                <a:schemeClr val="dk1"/>
              </a:solidFill>
            </a:endParaRPr>
          </a:p>
          <a:p>
            <a:pPr indent="0" lvl="0" marL="0" rtl="0" algn="l">
              <a:lnSpc>
                <a:spcPct val="115000"/>
              </a:lnSpc>
              <a:spcBef>
                <a:spcPts val="0"/>
              </a:spcBef>
              <a:spcAft>
                <a:spcPts val="0"/>
              </a:spcAft>
              <a:buSzPts val="852"/>
              <a:buNone/>
            </a:pPr>
            <a:r>
              <a:rPr b="1" lang="cs-CZ" sz="1495">
                <a:solidFill>
                  <a:schemeClr val="dk1"/>
                </a:solidFill>
              </a:rPr>
              <a:t>Proč byly nalezeny poházené a zničené? </a:t>
            </a:r>
            <a:endParaRPr b="1" sz="1495">
              <a:solidFill>
                <a:schemeClr val="dk1"/>
              </a:solidFill>
            </a:endParaRPr>
          </a:p>
          <a:p>
            <a:pPr indent="0" lvl="0" marL="0" rtl="0" algn="l">
              <a:lnSpc>
                <a:spcPct val="115000"/>
              </a:lnSpc>
              <a:spcBef>
                <a:spcPts val="0"/>
              </a:spcBef>
              <a:spcAft>
                <a:spcPts val="0"/>
              </a:spcAft>
              <a:buSzPts val="852"/>
              <a:buNone/>
            </a:pPr>
            <a:r>
              <a:rPr lang="cs-CZ" sz="1495">
                <a:solidFill>
                  <a:schemeClr val="dk1"/>
                </a:solidFill>
              </a:rPr>
              <a:t>Jsou to monumentální sochy, lidé si dokonce mysleli, že je postavili mimozemšťané. Nemohli uvěřit, že by tehdejší lidé byli schopni takových výtvorů. </a:t>
            </a:r>
            <a:r>
              <a:rPr b="1" lang="cs-CZ" sz="1495">
                <a:solidFill>
                  <a:schemeClr val="dk1"/>
                </a:solidFill>
              </a:rPr>
              <a:t>Jak by to mohlo souviset s katastrofou?</a:t>
            </a:r>
            <a:endParaRPr b="1" sz="1495">
              <a:solidFill>
                <a:schemeClr val="dk1"/>
              </a:solidFill>
            </a:endParaRPr>
          </a:p>
        </p:txBody>
      </p:sp>
      <p:pic>
        <p:nvPicPr>
          <p:cNvPr id="105" name="Google Shape;105;p7"/>
          <p:cNvPicPr preferRelativeResize="0"/>
          <p:nvPr/>
        </p:nvPicPr>
        <p:blipFill rotWithShape="1">
          <a:blip r:embed="rId3">
            <a:alphaModFix/>
          </a:blip>
          <a:srcRect b="0" l="0" r="0" t="1121"/>
          <a:stretch/>
        </p:blipFill>
        <p:spPr>
          <a:xfrm>
            <a:off x="438675" y="151254"/>
            <a:ext cx="2431758" cy="3610521"/>
          </a:xfrm>
          <a:prstGeom prst="rect">
            <a:avLst/>
          </a:prstGeom>
          <a:noFill/>
          <a:ln>
            <a:noFill/>
          </a:ln>
        </p:spPr>
      </p:pic>
      <p:pic>
        <p:nvPicPr>
          <p:cNvPr id="106" name="Google Shape;106;p7"/>
          <p:cNvPicPr preferRelativeResize="0"/>
          <p:nvPr/>
        </p:nvPicPr>
        <p:blipFill rotWithShape="1">
          <a:blip r:embed="rId4">
            <a:alphaModFix/>
          </a:blip>
          <a:srcRect b="0" l="0" r="0" t="0"/>
          <a:stretch/>
        </p:blipFill>
        <p:spPr>
          <a:xfrm>
            <a:off x="3426800" y="152400"/>
            <a:ext cx="5374926" cy="3581050"/>
          </a:xfrm>
          <a:prstGeom prst="rect">
            <a:avLst/>
          </a:prstGeom>
          <a:noFill/>
          <a:ln>
            <a:noFill/>
          </a:ln>
        </p:spPr>
      </p:pic>
      <p:sp>
        <p:nvSpPr>
          <p:cNvPr id="107" name="Google Shape;10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8"/>
          <p:cNvSpPr txBox="1"/>
          <p:nvPr>
            <p:ph idx="1" type="body"/>
          </p:nvPr>
        </p:nvSpPr>
        <p:spPr>
          <a:xfrm>
            <a:off x="311700" y="3932608"/>
            <a:ext cx="8644500" cy="1148156"/>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018"/>
              <a:buNone/>
            </a:pPr>
            <a:r>
              <a:rPr lang="cs-CZ" sz="1665">
                <a:solidFill>
                  <a:schemeClr val="dk1"/>
                </a:solidFill>
              </a:rPr>
              <a:t>Na základě vědeckých analýz došli vědci k tomu, že asi sto let po osídlení ostrova (pravděpodobně kolem roku 1200) docházelo k vzestupu a nárůstu kanibalismu (pojídání lidí). Společnost se z nějakého důvodu zhroutila. </a:t>
            </a:r>
            <a:endParaRPr sz="1665">
              <a:solidFill>
                <a:schemeClr val="dk1"/>
              </a:solidFill>
            </a:endParaRPr>
          </a:p>
          <a:p>
            <a:pPr indent="0" lvl="0" marL="0" rtl="0" algn="l">
              <a:lnSpc>
                <a:spcPct val="115000"/>
              </a:lnSpc>
              <a:spcBef>
                <a:spcPts val="0"/>
              </a:spcBef>
              <a:spcAft>
                <a:spcPts val="0"/>
              </a:spcAft>
              <a:buSzPts val="1018"/>
              <a:buNone/>
            </a:pPr>
            <a:r>
              <a:rPr lang="cs-CZ" sz="1665">
                <a:solidFill>
                  <a:schemeClr val="dk1"/>
                </a:solidFill>
              </a:rPr>
              <a:t>Došlo ke kolapsu. </a:t>
            </a:r>
            <a:r>
              <a:rPr b="1" lang="cs-CZ" sz="1665">
                <a:solidFill>
                  <a:schemeClr val="dk1"/>
                </a:solidFill>
              </a:rPr>
              <a:t>Proč?</a:t>
            </a:r>
            <a:endParaRPr b="1" sz="1665">
              <a:solidFill>
                <a:schemeClr val="dk1"/>
              </a:solidFill>
            </a:endParaRPr>
          </a:p>
        </p:txBody>
      </p:sp>
      <p:pic>
        <p:nvPicPr>
          <p:cNvPr id="113" name="Google Shape;113;p8"/>
          <p:cNvPicPr preferRelativeResize="0"/>
          <p:nvPr/>
        </p:nvPicPr>
        <p:blipFill rotWithShape="1">
          <a:blip r:embed="rId3">
            <a:alphaModFix/>
          </a:blip>
          <a:srcRect b="0" l="0" r="0" t="0"/>
          <a:stretch/>
        </p:blipFill>
        <p:spPr>
          <a:xfrm>
            <a:off x="716825" y="432925"/>
            <a:ext cx="2381250" cy="3067050"/>
          </a:xfrm>
          <a:prstGeom prst="rect">
            <a:avLst/>
          </a:prstGeom>
          <a:noFill/>
          <a:ln>
            <a:noFill/>
          </a:ln>
        </p:spPr>
      </p:pic>
      <p:pic>
        <p:nvPicPr>
          <p:cNvPr id="114" name="Google Shape;114;p8"/>
          <p:cNvPicPr preferRelativeResize="0"/>
          <p:nvPr/>
        </p:nvPicPr>
        <p:blipFill rotWithShape="1">
          <a:blip r:embed="rId4">
            <a:alphaModFix/>
          </a:blip>
          <a:srcRect b="0" l="0" r="0" t="0"/>
          <a:stretch/>
        </p:blipFill>
        <p:spPr>
          <a:xfrm>
            <a:off x="3659175" y="106075"/>
            <a:ext cx="4960975" cy="3720750"/>
          </a:xfrm>
          <a:prstGeom prst="rect">
            <a:avLst/>
          </a:prstGeom>
          <a:noFill/>
          <a:ln>
            <a:noFill/>
          </a:ln>
        </p:spPr>
      </p:pic>
      <p:sp>
        <p:nvSpPr>
          <p:cNvPr id="115" name="Google Shape;11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9"/>
          <p:cNvSpPr txBox="1"/>
          <p:nvPr>
            <p:ph idx="1" type="body"/>
          </p:nvPr>
        </p:nvSpPr>
        <p:spPr>
          <a:xfrm>
            <a:off x="62225" y="0"/>
            <a:ext cx="9005700" cy="119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cs-CZ" sz="1700">
                <a:solidFill>
                  <a:schemeClr val="dk1"/>
                </a:solidFill>
              </a:rPr>
              <a:t>Nyní vytvořte „pátrací tým”. Máte za úkol vypátrat, </a:t>
            </a:r>
            <a:r>
              <a:rPr b="1" lang="cs-CZ" sz="1700">
                <a:solidFill>
                  <a:schemeClr val="dk1"/>
                </a:solidFill>
              </a:rPr>
              <a:t>co se vlastně na Velikonočním ostrově stalo</a:t>
            </a:r>
            <a:r>
              <a:rPr lang="cs-CZ" sz="1700">
                <a:solidFill>
                  <a:schemeClr val="dk1"/>
                </a:solidFill>
              </a:rPr>
              <a:t>. Máte k dispozici některé vědecké zdroje. Můžete využít i možná svědectví tehdejších lidí. Žádná skutečná se sice nezachovala, ale můžeme si představit, co by asi říkali…</a:t>
            </a:r>
            <a:endParaRPr sz="2400">
              <a:solidFill>
                <a:schemeClr val="dk1"/>
              </a:solidFill>
            </a:endParaRPr>
          </a:p>
        </p:txBody>
      </p:sp>
      <p:pic>
        <p:nvPicPr>
          <p:cNvPr id="121" name="Google Shape;121;p9"/>
          <p:cNvPicPr preferRelativeResize="0"/>
          <p:nvPr/>
        </p:nvPicPr>
        <p:blipFill rotWithShape="1">
          <a:blip r:embed="rId3">
            <a:alphaModFix/>
          </a:blip>
          <a:srcRect b="0" l="0" r="0" t="0"/>
          <a:stretch/>
        </p:blipFill>
        <p:spPr>
          <a:xfrm>
            <a:off x="2139550" y="1139650"/>
            <a:ext cx="5119800" cy="3839850"/>
          </a:xfrm>
          <a:prstGeom prst="rect">
            <a:avLst/>
          </a:prstGeom>
          <a:noFill/>
          <a:ln>
            <a:noFill/>
          </a:ln>
        </p:spPr>
      </p:pic>
      <p:sp>
        <p:nvSpPr>
          <p:cNvPr id="122" name="Google Shape;12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cs-CZ"/>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Vašek</dc:creator>
</cp:coreProperties>
</file>