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4" roundtripDataSignature="AMtx7mgXNe3OUHEi1ugpJjm8P+A5m3JS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f1e1537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f1e1537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4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17.jpg"/><Relationship Id="rId6" Type="http://schemas.openxmlformats.org/officeDocument/2006/relationships/image" Target="../media/image23.jp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hyperlink" Target="https://pubmed.ncbi.nlm.nih.gov/1826173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hyperlink" Target="https://youtu.be/FfgT6zx4k3Q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27f1e15376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2137" y="4305178"/>
            <a:ext cx="692874" cy="28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27f1e15376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5888" y="4209288"/>
            <a:ext cx="1021266" cy="4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7f1e153762_0_0"/>
          <p:cNvPicPr preferRelativeResize="0"/>
          <p:nvPr/>
        </p:nvPicPr>
        <p:blipFill rotWithShape="1">
          <a:blip r:embed="rId5">
            <a:alphaModFix/>
          </a:blip>
          <a:srcRect b="0" l="1640" r="-1639" t="0"/>
          <a:stretch/>
        </p:blipFill>
        <p:spPr>
          <a:xfrm>
            <a:off x="1194276" y="4103722"/>
            <a:ext cx="4451338" cy="74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27f1e15376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975" y="4246000"/>
            <a:ext cx="692879" cy="4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27f1e15376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1825" y="4246013"/>
            <a:ext cx="692876" cy="38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27f1e153762_0_0"/>
          <p:cNvPicPr preferRelativeResize="0"/>
          <p:nvPr/>
        </p:nvPicPr>
        <p:blipFill rotWithShape="1">
          <a:blip r:embed="rId8">
            <a:alphaModFix/>
          </a:blip>
          <a:srcRect b="17352" l="0" r="0" t="18876"/>
          <a:stretch/>
        </p:blipFill>
        <p:spPr>
          <a:xfrm>
            <a:off x="6786437" y="0"/>
            <a:ext cx="2357550" cy="6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7f1e153762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  <p:sp>
        <p:nvSpPr>
          <p:cNvPr id="61" name="Google Shape;61;g27f1e153762_0_0"/>
          <p:cNvSpPr txBox="1"/>
          <p:nvPr>
            <p:ph type="title"/>
          </p:nvPr>
        </p:nvSpPr>
        <p:spPr>
          <a:xfrm>
            <a:off x="311700" y="716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455"/>
              <a:buNone/>
            </a:pPr>
            <a:r>
              <a:rPr b="1" lang="cs" sz="2520">
                <a:solidFill>
                  <a:srgbClr val="072D5F"/>
                </a:solidFill>
              </a:rPr>
              <a:t>(NEJEN) KLIMATICKÉ SOUVISLOSTI V GRAFECH</a:t>
            </a:r>
            <a:endParaRPr>
              <a:solidFill>
                <a:srgbClr val="072D5F"/>
              </a:solidFill>
            </a:endParaRPr>
          </a:p>
        </p:txBody>
      </p:sp>
      <p:pic>
        <p:nvPicPr>
          <p:cNvPr id="62" name="Google Shape;62;g27f1e153762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53700" y="1404700"/>
            <a:ext cx="5036611" cy="258579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27f1e153762_0_0"/>
          <p:cNvSpPr txBox="1"/>
          <p:nvPr/>
        </p:nvSpPr>
        <p:spPr>
          <a:xfrm>
            <a:off x="0" y="4804800"/>
            <a:ext cx="640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000">
                <a:solidFill>
                  <a:schemeClr val="dk1"/>
                </a:solidFill>
              </a:rPr>
              <a:t>Prezentace je upravitelná. Za úpravy oproti originálu nenese Člověk v tísni, o. p. s. odpovědnost.</a:t>
            </a:r>
            <a:endParaRPr i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JE TO KORELACE?</a:t>
            </a:r>
            <a:endParaRPr b="1" sz="2520">
              <a:solidFill>
                <a:srgbClr val="072D5F"/>
              </a:solidFill>
            </a:endParaRPr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2050" y="875400"/>
            <a:ext cx="5384924" cy="39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1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89"/>
              <a:buFont typeface="Arial"/>
              <a:buNone/>
            </a:pPr>
            <a:r>
              <a:rPr lang="cs" sz="889">
                <a:solidFill>
                  <a:srgbClr val="B7B7B7"/>
                </a:solidFill>
              </a:rPr>
              <a:t>Zdroj: </a:t>
            </a:r>
            <a:r>
              <a:rPr i="0" lang="cs" sz="889" u="none" cap="none" strike="noStrike">
                <a:solidFill>
                  <a:srgbClr val="B7B7B7"/>
                </a:solidFill>
              </a:rPr>
              <a:t>https://www.statology.org/correlation-examples-in-real-life/</a:t>
            </a:r>
            <a:endParaRPr i="0" sz="889" u="none" cap="none" strike="noStrike">
              <a:solidFill>
                <a:srgbClr val="B7B7B7"/>
              </a:solidFill>
            </a:endParaRPr>
          </a:p>
        </p:txBody>
      </p:sp>
      <p:sp>
        <p:nvSpPr>
          <p:cNvPr id="135" name="Google Shape;13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JE TO KORELACE?</a:t>
            </a:r>
            <a:endParaRPr b="1" sz="2520">
              <a:solidFill>
                <a:srgbClr val="072D5F"/>
              </a:solidFill>
            </a:endParaRPr>
          </a:p>
        </p:txBody>
      </p:sp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050" y="920050"/>
            <a:ext cx="5244950" cy="38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2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89"/>
              <a:buFont typeface="Arial"/>
              <a:buNone/>
            </a:pPr>
            <a:r>
              <a:rPr lang="cs" sz="889">
                <a:solidFill>
                  <a:srgbClr val="B7B7B7"/>
                </a:solidFill>
              </a:rPr>
              <a:t>Zdroj: </a:t>
            </a:r>
            <a:r>
              <a:rPr i="0" lang="cs" sz="889" u="none" cap="none" strike="noStrike">
                <a:solidFill>
                  <a:srgbClr val="B7B7B7"/>
                </a:solidFill>
              </a:rPr>
              <a:t>https://www.statology.org/correlation-examples-in-real-life/</a:t>
            </a:r>
            <a:endParaRPr i="0" sz="889" u="none" cap="none" strike="noStrike">
              <a:solidFill>
                <a:srgbClr val="B7B7B7"/>
              </a:solidFill>
            </a:endParaRPr>
          </a:p>
        </p:txBody>
      </p:sp>
      <p:sp>
        <p:nvSpPr>
          <p:cNvPr id="143" name="Google Shape;14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JE TO KORELACE?</a:t>
            </a:r>
            <a:endParaRPr b="1" sz="2520">
              <a:solidFill>
                <a:srgbClr val="072D5F"/>
              </a:solidFill>
            </a:endParaRPr>
          </a:p>
        </p:txBody>
      </p:sp>
      <p:pic>
        <p:nvPicPr>
          <p:cNvPr id="149" name="Google Shape;1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1625" y="896450"/>
            <a:ext cx="5408824" cy="38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89"/>
              <a:buFont typeface="Arial"/>
              <a:buNone/>
            </a:pPr>
            <a:r>
              <a:rPr lang="cs" sz="889">
                <a:solidFill>
                  <a:srgbClr val="B7B7B7"/>
                </a:solidFill>
              </a:rPr>
              <a:t>Zdroj: </a:t>
            </a:r>
            <a:r>
              <a:rPr i="0" lang="cs" sz="889" u="none" cap="none" strike="noStrike">
                <a:solidFill>
                  <a:srgbClr val="B7B7B7"/>
                </a:solidFill>
              </a:rPr>
              <a:t>https://www.statology.org/correlation-examples-in-real-life/</a:t>
            </a:r>
            <a:endParaRPr i="0" sz="889" u="none" cap="none" strike="noStrike">
              <a:solidFill>
                <a:srgbClr val="B7B7B7"/>
              </a:solidFill>
            </a:endParaRPr>
          </a:p>
        </p:txBody>
      </p:sp>
      <p:sp>
        <p:nvSpPr>
          <p:cNvPr id="151" name="Google Shape;1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625" y="0"/>
            <a:ext cx="727477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že KORELACE NEZNAMENÁ KAUZALITA </a:t>
            </a:r>
            <a:endParaRPr b="1" sz="252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říkají všichni, ale…</a:t>
            </a:r>
            <a:endParaRPr b="1" sz="2520">
              <a:solidFill>
                <a:srgbClr val="072D5F"/>
              </a:solidFill>
            </a:endParaRPr>
          </a:p>
        </p:txBody>
      </p:sp>
      <p:sp>
        <p:nvSpPr>
          <p:cNvPr id="163" name="Google Shape;16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že </a:t>
            </a:r>
            <a:r>
              <a:rPr b="1" lang="cs" sz="2520">
                <a:solidFill>
                  <a:srgbClr val="072D5F"/>
                </a:solidFill>
              </a:rPr>
              <a:t>KORELACE NEZNAMENÁ KAUZALITA</a:t>
            </a:r>
            <a:endParaRPr b="1" sz="252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říkají všichni, ale…</a:t>
            </a:r>
            <a:endParaRPr b="1" sz="2520">
              <a:solidFill>
                <a:srgbClr val="072D5F"/>
              </a:solidFill>
            </a:endParaRPr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311700" y="1457325"/>
            <a:ext cx="8520600" cy="3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kauzalitu máme tendenci vidět všude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170" name="Google Shape;17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že </a:t>
            </a:r>
            <a:r>
              <a:rPr b="1" lang="cs" sz="2520">
                <a:solidFill>
                  <a:srgbClr val="072D5F"/>
                </a:solidFill>
              </a:rPr>
              <a:t>KORELACE NEZNAMENÁ KAUZALITA</a:t>
            </a:r>
            <a:r>
              <a:rPr b="1" lang="cs" sz="2520">
                <a:solidFill>
                  <a:srgbClr val="072D5F"/>
                </a:solidFill>
              </a:rPr>
              <a:t> </a:t>
            </a:r>
            <a:endParaRPr b="1" sz="252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říkají všichni, ale…</a:t>
            </a:r>
            <a:endParaRPr b="1" sz="2520">
              <a:solidFill>
                <a:srgbClr val="072D5F"/>
              </a:solidFill>
            </a:endParaRPr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311700" y="1457325"/>
            <a:ext cx="8520600" cy="3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kauzalitu máme tendenci vidět všude</a:t>
            </a:r>
            <a:br>
              <a:rPr lang="cs">
                <a:solidFill>
                  <a:srgbClr val="072D5F"/>
                </a:solidFill>
              </a:rPr>
            </a:b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korelaci ukážeme jednoduše</a:t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kauzalita se prokazuje mnohem obtížněji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177" name="Google Shape;1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že </a:t>
            </a:r>
            <a:r>
              <a:rPr b="1" lang="cs" sz="2520">
                <a:solidFill>
                  <a:srgbClr val="072D5F"/>
                </a:solidFill>
              </a:rPr>
              <a:t>KORELACE NEZNAMENÁ KAUZALITA</a:t>
            </a:r>
            <a:endParaRPr b="1" sz="252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říkají všichni, ale…</a:t>
            </a:r>
            <a:endParaRPr b="1" sz="2520">
              <a:solidFill>
                <a:srgbClr val="072D5F"/>
              </a:solidFill>
            </a:endParaRPr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311700" y="1457325"/>
            <a:ext cx="8520600" cy="3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kauzalitu máme tendenci vidět všude</a:t>
            </a:r>
            <a:br>
              <a:rPr lang="cs">
                <a:solidFill>
                  <a:srgbClr val="072D5F"/>
                </a:solidFill>
              </a:rPr>
            </a:b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korelaci ukážeme jednoduše</a:t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kauzalita se prokazuje mnohem obtížněji</a:t>
            </a:r>
            <a:br>
              <a:rPr lang="cs">
                <a:solidFill>
                  <a:srgbClr val="072D5F"/>
                </a:solidFill>
              </a:rPr>
            </a:b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různé vědní obory to mají různě náročné</a:t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občas dochází k chybám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184" name="Google Shape;1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220">
                <a:solidFill>
                  <a:srgbClr val="072D5F"/>
                </a:solidFill>
              </a:rPr>
              <a:t>SVĚTLO U POSTÝLKY ZPŮSOBUJE KRÁTKOZRAKOST…?</a:t>
            </a:r>
            <a:endParaRPr b="1" sz="2220">
              <a:solidFill>
                <a:srgbClr val="072D5F"/>
              </a:solidFill>
            </a:endParaRPr>
          </a:p>
        </p:txBody>
      </p:sp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6200" y="945613"/>
            <a:ext cx="5631601" cy="38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cs" sz="889">
                <a:solidFill>
                  <a:srgbClr val="B7B7B7"/>
                </a:solidFill>
              </a:rPr>
              <a:t>Zdroj: </a:t>
            </a:r>
            <a:r>
              <a:rPr i="0" lang="cs" sz="889" u="none" cap="none" strike="noStrike">
                <a:solidFill>
                  <a:srgbClr val="B7B7B7"/>
                </a:solidFill>
              </a:rPr>
              <a:t>https://web.archive.org/web/20060901152949/http://researchnews.osu.edu/archive/nitelite.htm </a:t>
            </a:r>
            <a:endParaRPr i="0" sz="889" u="none" cap="none" strike="noStrike">
              <a:solidFill>
                <a:srgbClr val="B7B7B7"/>
              </a:solidFill>
            </a:endParaRPr>
          </a:p>
        </p:txBody>
      </p:sp>
      <p:sp>
        <p:nvSpPr>
          <p:cNvPr id="192" name="Google Shape;1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1820">
                <a:solidFill>
                  <a:srgbClr val="072D5F"/>
                </a:solidFill>
              </a:rPr>
              <a:t>SNIŽUJE HORMONÁLNÍ SUBSTITUČNÍ TERAPIE RIZIKO INFARKTU?</a:t>
            </a:r>
            <a:endParaRPr b="1" sz="1820">
              <a:solidFill>
                <a:srgbClr val="072D5F"/>
              </a:solidFill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278" y="983700"/>
            <a:ext cx="3051475" cy="35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7102" y="939700"/>
            <a:ext cx="3297563" cy="35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cs" sz="889">
                <a:solidFill>
                  <a:srgbClr val="B7B7B7"/>
                </a:solidFill>
              </a:rPr>
              <a:t>Zdroje: </a:t>
            </a:r>
            <a:r>
              <a:rPr lang="cs" sz="889">
                <a:solidFill>
                  <a:srgbClr val="B7B7B7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https://pubmed.ncbi.nlm.nih.gov/1826173/</a:t>
            </a:r>
            <a:r>
              <a:rPr lang="cs" sz="889">
                <a:solidFill>
                  <a:srgbClr val="B7B7B7"/>
                </a:solidFill>
              </a:rPr>
              <a:t>				          https://academic.oup.com/ije/article/33/3/464/716652</a:t>
            </a:r>
            <a:endParaRPr i="0" sz="889" u="none" cap="none" strike="noStrike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type="title"/>
          </p:nvPr>
        </p:nvSpPr>
        <p:spPr>
          <a:xfrm>
            <a:off x="227725" y="182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456"/>
              <a:buNone/>
            </a:pPr>
            <a:r>
              <a:rPr b="1" lang="cs" sz="2520">
                <a:solidFill>
                  <a:srgbClr val="072D5F"/>
                </a:solidFill>
              </a:rPr>
              <a:t>KONTROLA DVOJIC</a:t>
            </a:r>
            <a:endParaRPr>
              <a:solidFill>
                <a:srgbClr val="072D5F"/>
              </a:solidFill>
            </a:endParaRPr>
          </a:p>
        </p:txBody>
      </p:sp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0450" y="755300"/>
            <a:ext cx="5140808" cy="39885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/>
          <p:nvPr/>
        </p:nvSpPr>
        <p:spPr>
          <a:xfrm>
            <a:off x="40295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689"/>
              <a:buFont typeface="Arial"/>
              <a:buNone/>
            </a:pPr>
            <a:r>
              <a:rPr lang="cs" sz="788">
                <a:solidFill>
                  <a:srgbClr val="B7B7B7"/>
                </a:solidFill>
              </a:rPr>
              <a:t>Zdroje: </a:t>
            </a:r>
            <a:r>
              <a:rPr i="0" lang="cs" sz="788" u="none" cap="none" strike="noStrike">
                <a:solidFill>
                  <a:srgbClr val="B7B7B7"/>
                </a:solidFill>
              </a:rPr>
              <a:t>https://progearthplanetsci.springeropen.com/articles/10.1186/s40645-021-00430-x/figures/9</a:t>
            </a:r>
            <a:br>
              <a:rPr i="0" lang="cs" sz="788" u="none" cap="none" strike="noStrike">
                <a:solidFill>
                  <a:srgbClr val="B7B7B7"/>
                </a:solidFill>
              </a:rPr>
            </a:br>
            <a:r>
              <a:rPr i="0" lang="cs" sz="788" u="none" cap="none" strike="noStrike">
                <a:solidFill>
                  <a:srgbClr val="B7B7B7"/>
                </a:solidFill>
              </a:rPr>
              <a:t>https://www.swpc.noaa.gov/products/solar-cycle-progression</a:t>
            </a:r>
            <a:endParaRPr i="0" sz="788" u="none" cap="none" strike="noStrike">
              <a:solidFill>
                <a:srgbClr val="B7B7B7"/>
              </a:solidFill>
            </a:endParaRPr>
          </a:p>
        </p:txBody>
      </p:sp>
      <p:sp>
        <p:nvSpPr>
          <p:cNvPr id="71" name="Google Shape;7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type="title"/>
          </p:nvPr>
        </p:nvSpPr>
        <p:spPr>
          <a:xfrm>
            <a:off x="311700" y="290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 sz="2200">
                <a:solidFill>
                  <a:srgbClr val="072D5F"/>
                </a:solidFill>
              </a:rPr>
              <a:t>ZPŮSOBUJÍ MOBILNÍ TELEFONY RAKOVINU?</a:t>
            </a:r>
            <a:endParaRPr sz="2200">
              <a:solidFill>
                <a:srgbClr val="072D5F"/>
              </a:solidFill>
            </a:endParaRPr>
          </a:p>
        </p:txBody>
      </p:sp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311700" y="7008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cs">
                <a:solidFill>
                  <a:srgbClr val="072D5F"/>
                </a:solidFill>
              </a:rPr>
              <a:t>KURZGESAGT – Could Your Phone Hurt You? Electromagnetic Pollution</a:t>
            </a:r>
            <a:br>
              <a:rPr lang="cs">
                <a:solidFill>
                  <a:srgbClr val="072D5F"/>
                </a:solidFill>
              </a:rPr>
            </a:br>
            <a:endParaRPr>
              <a:solidFill>
                <a:srgbClr val="072D5F"/>
              </a:solidFill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0175" y="1244975"/>
            <a:ext cx="6243650" cy="32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cs" sz="789">
                <a:solidFill>
                  <a:srgbClr val="B7B7B7"/>
                </a:solidFill>
              </a:rPr>
              <a:t>Zdroj: </a:t>
            </a:r>
            <a:r>
              <a:rPr lang="cs" sz="789">
                <a:solidFill>
                  <a:srgbClr val="B7B7B7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https://youtu.be/FfgT6zx4k3Q</a:t>
            </a:r>
            <a:r>
              <a:rPr lang="cs" sz="789">
                <a:solidFill>
                  <a:srgbClr val="B7B7B7"/>
                </a:solidFill>
              </a:rPr>
              <a:t> (video s českými titulky, 7:35 min)</a:t>
            </a:r>
            <a:endParaRPr i="0" sz="789" u="none" cap="none" strike="noStrike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>
                <a:solidFill>
                  <a:srgbClr val="072D5F"/>
                </a:solidFill>
              </a:rPr>
              <a:t>CO UDĚLAT PRO POTVRZENÍ KAUZALITY?</a:t>
            </a:r>
            <a:endParaRPr b="1">
              <a:solidFill>
                <a:srgbClr val="072D5F"/>
              </a:solidFill>
            </a:endParaRPr>
          </a:p>
        </p:txBody>
      </p:sp>
      <p:sp>
        <p:nvSpPr>
          <p:cNvPr id="216" name="Google Shape;21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>
                <a:solidFill>
                  <a:srgbClr val="072D5F"/>
                </a:solidFill>
              </a:rPr>
              <a:t>CO UDĚLAT PRO POTVRZENÍ KAUZALITY?</a:t>
            </a:r>
            <a:endParaRPr b="1">
              <a:solidFill>
                <a:srgbClr val="072D5F"/>
              </a:solidFill>
            </a:endParaRPr>
          </a:p>
        </p:txBody>
      </p:sp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najít mechanismus vztahu</a:t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potvrdit – modelovat, simulovat, ověřit experimentem</a:t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…</a:t>
            </a:r>
            <a:endParaRPr>
              <a:solidFill>
                <a:srgbClr val="072D5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223" name="Google Shape;22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cs">
                <a:solidFill>
                  <a:srgbClr val="072D5F"/>
                </a:solidFill>
              </a:rPr>
              <a:t>CO UDĚLAT PRO POTVRZENÍ KAUZALITY?</a:t>
            </a:r>
            <a:endParaRPr b="1">
              <a:solidFill>
                <a:srgbClr val="072D5F"/>
              </a:solidFill>
            </a:endParaRPr>
          </a:p>
        </p:txBody>
      </p:sp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najít mechanismus vztahu</a:t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potvrdit – modelovat, simulovat, ověřit experimentem</a:t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…</a:t>
            </a:r>
            <a:endParaRPr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omezit vliv ostatních jevů</a:t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opakovat (po čase, v jiném prostředí, jiní výzkumníci…)</a:t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dostatečný vzorek (10 vs 10 000 lidí)</a:t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různorodý vzorek (věk, pohlaví, …)</a:t>
            </a: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…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230" name="Google Shape;23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" sz="2200">
                <a:solidFill>
                  <a:srgbClr val="072D5F"/>
                </a:solidFill>
              </a:rPr>
              <a:t>PŘÍRODNÍ VĚDY MAJÍ ŠTĚSTÍ</a:t>
            </a:r>
            <a:endParaRPr b="1" sz="220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" sz="2200">
                <a:solidFill>
                  <a:srgbClr val="072D5F"/>
                </a:solidFill>
              </a:rPr>
              <a:t>aneb</a:t>
            </a:r>
            <a:endParaRPr b="1" sz="220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 sz="2200">
                <a:solidFill>
                  <a:srgbClr val="072D5F"/>
                </a:solidFill>
              </a:rPr>
              <a:t>JAK JE TO S KORELACÍ OTEPLENÍ A KONCENTRACÍ CO</a:t>
            </a:r>
            <a:r>
              <a:rPr b="1" baseline="-25000" lang="cs" sz="2200">
                <a:solidFill>
                  <a:srgbClr val="072D5F"/>
                </a:solidFill>
              </a:rPr>
              <a:t>2</a:t>
            </a:r>
            <a:r>
              <a:rPr b="1" lang="cs" sz="2200">
                <a:solidFill>
                  <a:srgbClr val="072D5F"/>
                </a:solidFill>
              </a:rPr>
              <a:t>?</a:t>
            </a:r>
            <a:endParaRPr b="1" sz="2200">
              <a:solidFill>
                <a:srgbClr val="072D5F"/>
              </a:solidFill>
            </a:endParaRPr>
          </a:p>
        </p:txBody>
      </p:sp>
      <p:sp>
        <p:nvSpPr>
          <p:cNvPr id="236" name="Google Shape;23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" sz="2200">
                <a:solidFill>
                  <a:srgbClr val="072D5F"/>
                </a:solidFill>
              </a:rPr>
              <a:t>PŘÍRODNÍ VĚDY MAJÍ ŠTĚSTÍ</a:t>
            </a:r>
            <a:endParaRPr b="1" sz="220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" sz="2200">
                <a:solidFill>
                  <a:srgbClr val="072D5F"/>
                </a:solidFill>
              </a:rPr>
              <a:t>aneb</a:t>
            </a:r>
            <a:endParaRPr b="1" sz="220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 sz="2200">
                <a:solidFill>
                  <a:srgbClr val="072D5F"/>
                </a:solidFill>
              </a:rPr>
              <a:t>JAK JE TO S KORELACÍ OTEPLENÍ A KONCENTRACÍ CO</a:t>
            </a:r>
            <a:r>
              <a:rPr b="1" baseline="-25000" lang="cs" sz="2200">
                <a:solidFill>
                  <a:srgbClr val="072D5F"/>
                </a:solidFill>
              </a:rPr>
              <a:t>2</a:t>
            </a:r>
            <a:r>
              <a:rPr b="1" lang="cs" sz="2200">
                <a:solidFill>
                  <a:srgbClr val="072D5F"/>
                </a:solidFill>
              </a:rPr>
              <a:t>?</a:t>
            </a:r>
            <a:endParaRPr b="1" sz="2200">
              <a:solidFill>
                <a:srgbClr val="072D5F"/>
              </a:solidFill>
            </a:endParaRPr>
          </a:p>
        </p:txBody>
      </p:sp>
      <p:sp>
        <p:nvSpPr>
          <p:cNvPr id="242" name="Google Shape;242;p31"/>
          <p:cNvSpPr txBox="1"/>
          <p:nvPr>
            <p:ph idx="1" type="body"/>
          </p:nvPr>
        </p:nvSpPr>
        <p:spPr>
          <a:xfrm>
            <a:off x="311700" y="1878800"/>
            <a:ext cx="8520600" cy="26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zkoumáme to už více než 100 let </a:t>
            </a:r>
            <a:endParaRPr>
              <a:solidFill>
                <a:srgbClr val="072D5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400"/>
              <a:buChar char="○"/>
            </a:pPr>
            <a:r>
              <a:rPr lang="cs">
                <a:solidFill>
                  <a:srgbClr val="072D5F"/>
                </a:solidFill>
              </a:rPr>
              <a:t>oteplení ještě nebylo pozorovatelné, ale už jsme tento efekt očekávali</a:t>
            </a:r>
            <a:endParaRPr b="1">
              <a:solidFill>
                <a:srgbClr val="072D5F"/>
              </a:solidFill>
            </a:endParaRPr>
          </a:p>
        </p:txBody>
      </p:sp>
      <p:sp>
        <p:nvSpPr>
          <p:cNvPr id="243" name="Google Shape;24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" sz="2200">
                <a:solidFill>
                  <a:srgbClr val="072D5F"/>
                </a:solidFill>
              </a:rPr>
              <a:t>PŘÍRODNÍ VĚDY MAJÍ ŠTĚSTÍ</a:t>
            </a:r>
            <a:endParaRPr b="1" sz="220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" sz="2200">
                <a:solidFill>
                  <a:srgbClr val="072D5F"/>
                </a:solidFill>
              </a:rPr>
              <a:t>aneb</a:t>
            </a:r>
            <a:endParaRPr b="1" sz="220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 sz="2200">
                <a:solidFill>
                  <a:srgbClr val="072D5F"/>
                </a:solidFill>
              </a:rPr>
              <a:t>JAK JE TO S KORELACÍ OTEPLENÍ A KONCENTRACÍ CO</a:t>
            </a:r>
            <a:r>
              <a:rPr b="1" baseline="-25000" lang="cs" sz="2200">
                <a:solidFill>
                  <a:srgbClr val="072D5F"/>
                </a:solidFill>
              </a:rPr>
              <a:t>2</a:t>
            </a:r>
            <a:r>
              <a:rPr b="1" lang="cs" sz="2200">
                <a:solidFill>
                  <a:srgbClr val="072D5F"/>
                </a:solidFill>
              </a:rPr>
              <a:t>?</a:t>
            </a:r>
            <a:endParaRPr b="1" sz="2200">
              <a:solidFill>
                <a:srgbClr val="072D5F"/>
              </a:solidFill>
            </a:endParaRPr>
          </a:p>
        </p:txBody>
      </p:sp>
      <p:sp>
        <p:nvSpPr>
          <p:cNvPr id="249" name="Google Shape;249;p32"/>
          <p:cNvSpPr txBox="1"/>
          <p:nvPr>
            <p:ph idx="1" type="body"/>
          </p:nvPr>
        </p:nvSpPr>
        <p:spPr>
          <a:xfrm>
            <a:off x="311700" y="1878800"/>
            <a:ext cx="8520600" cy="26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zkoumáme to už více než 100 let </a:t>
            </a:r>
            <a:endParaRPr>
              <a:solidFill>
                <a:srgbClr val="072D5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400"/>
              <a:buChar char="○"/>
            </a:pPr>
            <a:r>
              <a:rPr lang="cs">
                <a:solidFill>
                  <a:srgbClr val="072D5F"/>
                </a:solidFill>
              </a:rPr>
              <a:t>oteplení ještě nebylo pozorovatelné, ale už jsme tento efekt očekávali</a:t>
            </a:r>
            <a:br>
              <a:rPr lang="cs">
                <a:solidFill>
                  <a:srgbClr val="072D5F"/>
                </a:solidFill>
              </a:rPr>
            </a:b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CO</a:t>
            </a:r>
            <a:r>
              <a:rPr baseline="-25000" lang="cs">
                <a:solidFill>
                  <a:srgbClr val="072D5F"/>
                </a:solidFill>
              </a:rPr>
              <a:t>2</a:t>
            </a:r>
            <a:r>
              <a:rPr lang="cs">
                <a:solidFill>
                  <a:srgbClr val="072D5F"/>
                </a:solidFill>
              </a:rPr>
              <a:t> zachycuje a odráží infračervené záření (IR)</a:t>
            </a:r>
            <a:endParaRPr>
              <a:solidFill>
                <a:srgbClr val="072D5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400"/>
              <a:buChar char="○"/>
            </a:pPr>
            <a:r>
              <a:rPr lang="cs">
                <a:solidFill>
                  <a:srgbClr val="072D5F"/>
                </a:solidFill>
              </a:rPr>
              <a:t>laboratorní měření</a:t>
            </a:r>
            <a:endParaRPr>
              <a:solidFill>
                <a:srgbClr val="072D5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400"/>
              <a:buChar char="○"/>
            </a:pPr>
            <a:r>
              <a:rPr lang="cs">
                <a:solidFill>
                  <a:srgbClr val="072D5F"/>
                </a:solidFill>
              </a:rPr>
              <a:t>data ze satelitů</a:t>
            </a:r>
            <a:endParaRPr>
              <a:solidFill>
                <a:srgbClr val="072D5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400"/>
              <a:buChar char="○"/>
            </a:pPr>
            <a:r>
              <a:rPr lang="cs">
                <a:solidFill>
                  <a:srgbClr val="072D5F"/>
                </a:solidFill>
              </a:rPr>
              <a:t>výpočty a modely</a:t>
            </a:r>
            <a:endParaRPr b="1">
              <a:solidFill>
                <a:srgbClr val="072D5F"/>
              </a:solidFill>
            </a:endParaRPr>
          </a:p>
        </p:txBody>
      </p:sp>
      <p:sp>
        <p:nvSpPr>
          <p:cNvPr id="250" name="Google Shape;25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 sz="2220">
                <a:solidFill>
                  <a:srgbClr val="072D5F"/>
                </a:solidFill>
              </a:rPr>
              <a:t>PŘÍRODNÍ VĚDY MAJÍ ŠTĚSTÍ</a:t>
            </a:r>
            <a:endParaRPr b="1" sz="222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 sz="2220">
                <a:solidFill>
                  <a:srgbClr val="072D5F"/>
                </a:solidFill>
              </a:rPr>
              <a:t>aneb</a:t>
            </a:r>
            <a:endParaRPr b="1" sz="2220"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 sz="2220">
                <a:solidFill>
                  <a:srgbClr val="072D5F"/>
                </a:solidFill>
              </a:rPr>
              <a:t>JAK JE TO S KORELACÍ OTEPLENÍ A KONCENTRACÍ CO</a:t>
            </a:r>
            <a:r>
              <a:rPr b="1" baseline="-25000" lang="cs" sz="2220">
                <a:solidFill>
                  <a:srgbClr val="072D5F"/>
                </a:solidFill>
              </a:rPr>
              <a:t>2</a:t>
            </a:r>
            <a:r>
              <a:rPr b="1" lang="cs" sz="2220">
                <a:solidFill>
                  <a:srgbClr val="072D5F"/>
                </a:solidFill>
              </a:rPr>
              <a:t>?</a:t>
            </a:r>
            <a:endParaRPr b="1" sz="2220">
              <a:solidFill>
                <a:srgbClr val="072D5F"/>
              </a:solidFill>
            </a:endParaRPr>
          </a:p>
        </p:txBody>
      </p:sp>
      <p:sp>
        <p:nvSpPr>
          <p:cNvPr id="256" name="Google Shape;256;p33"/>
          <p:cNvSpPr txBox="1"/>
          <p:nvPr>
            <p:ph idx="1" type="body"/>
          </p:nvPr>
        </p:nvSpPr>
        <p:spPr>
          <a:xfrm>
            <a:off x="311700" y="1878800"/>
            <a:ext cx="8520600" cy="26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zkoumáme to už více než 100 let </a:t>
            </a:r>
            <a:endParaRPr>
              <a:solidFill>
                <a:srgbClr val="072D5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400"/>
              <a:buChar char="○"/>
            </a:pPr>
            <a:r>
              <a:rPr lang="cs">
                <a:solidFill>
                  <a:srgbClr val="072D5F"/>
                </a:solidFill>
              </a:rPr>
              <a:t>oteplení ještě nebylo pozorovatelné, ale už jsme tento efekt očekávali</a:t>
            </a:r>
            <a:br>
              <a:rPr lang="cs">
                <a:solidFill>
                  <a:srgbClr val="072D5F"/>
                </a:solidFill>
              </a:rPr>
            </a:br>
            <a:endParaRPr>
              <a:solidFill>
                <a:srgbClr val="072D5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800"/>
              <a:buChar char="●"/>
            </a:pPr>
            <a:r>
              <a:rPr lang="cs">
                <a:solidFill>
                  <a:srgbClr val="072D5F"/>
                </a:solidFill>
              </a:rPr>
              <a:t>CO</a:t>
            </a:r>
            <a:r>
              <a:rPr baseline="-25000" lang="cs">
                <a:solidFill>
                  <a:srgbClr val="072D5F"/>
                </a:solidFill>
              </a:rPr>
              <a:t>2</a:t>
            </a:r>
            <a:r>
              <a:rPr lang="cs">
                <a:solidFill>
                  <a:srgbClr val="072D5F"/>
                </a:solidFill>
              </a:rPr>
              <a:t> zachycuje a odráží infračervené záření (IR)</a:t>
            </a:r>
            <a:endParaRPr>
              <a:solidFill>
                <a:srgbClr val="072D5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400"/>
              <a:buChar char="○"/>
            </a:pPr>
            <a:r>
              <a:rPr lang="cs">
                <a:solidFill>
                  <a:srgbClr val="072D5F"/>
                </a:solidFill>
              </a:rPr>
              <a:t>laboratorní měření</a:t>
            </a:r>
            <a:endParaRPr>
              <a:solidFill>
                <a:srgbClr val="072D5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400"/>
              <a:buChar char="○"/>
            </a:pPr>
            <a:r>
              <a:rPr lang="cs">
                <a:solidFill>
                  <a:srgbClr val="072D5F"/>
                </a:solidFill>
              </a:rPr>
              <a:t>data ze satelitů</a:t>
            </a:r>
            <a:endParaRPr>
              <a:solidFill>
                <a:srgbClr val="072D5F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400"/>
              <a:buChar char="○"/>
            </a:pPr>
            <a:r>
              <a:rPr lang="cs">
                <a:solidFill>
                  <a:srgbClr val="072D5F"/>
                </a:solidFill>
              </a:rPr>
              <a:t>výpočty a modely</a:t>
            </a:r>
            <a:endParaRPr>
              <a:solidFill>
                <a:srgbClr val="072D5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cs">
                <a:solidFill>
                  <a:srgbClr val="072D5F"/>
                </a:solidFill>
              </a:rPr>
              <a:t>Příčinná souvislost mezi rostoucí koncentrací CO</a:t>
            </a:r>
            <a:r>
              <a:rPr b="1" baseline="-25000" lang="cs">
                <a:solidFill>
                  <a:srgbClr val="072D5F"/>
                </a:solidFill>
              </a:rPr>
              <a:t>2</a:t>
            </a:r>
            <a:r>
              <a:rPr b="1" lang="cs">
                <a:solidFill>
                  <a:srgbClr val="072D5F"/>
                </a:solidFill>
              </a:rPr>
              <a:t> a oteplováním je dobře prokázána.</a:t>
            </a:r>
            <a:endParaRPr b="1">
              <a:solidFill>
                <a:srgbClr val="072D5F"/>
              </a:solidFill>
            </a:endParaRPr>
          </a:p>
        </p:txBody>
      </p:sp>
      <p:sp>
        <p:nvSpPr>
          <p:cNvPr id="257" name="Google Shape;25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938" y="0"/>
            <a:ext cx="72721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950" y="1152482"/>
            <a:ext cx="7132099" cy="365071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89"/>
              <a:buFont typeface="Arial"/>
              <a:buNone/>
            </a:pPr>
            <a:r>
              <a:rPr lang="cs" sz="889">
                <a:solidFill>
                  <a:srgbClr val="B7B7B7"/>
                </a:solidFill>
              </a:rPr>
              <a:t>Zdroje: </a:t>
            </a:r>
            <a:r>
              <a:rPr i="0" lang="cs" sz="889" u="none" cap="none" strike="noStrike">
                <a:solidFill>
                  <a:srgbClr val="B7B7B7"/>
                </a:solidFill>
              </a:rPr>
              <a:t>https://www.frontiersin.org/articles/10.3389/fendo.2021.718292/full	 http://www.5oaks.co.nz/PDC/Age_v_Weight.html</a:t>
            </a:r>
            <a:endParaRPr i="0" sz="889" u="none" cap="none" strike="noStrike">
              <a:solidFill>
                <a:srgbClr val="B7B7B7"/>
              </a:solidFill>
            </a:endParaRPr>
          </a:p>
        </p:txBody>
      </p:sp>
      <p:sp>
        <p:nvSpPr>
          <p:cNvPr id="78" name="Google Shape;7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  <p:sp>
        <p:nvSpPr>
          <p:cNvPr id="79" name="Google Shape;79;p2"/>
          <p:cNvSpPr txBox="1"/>
          <p:nvPr>
            <p:ph type="title"/>
          </p:nvPr>
        </p:nvSpPr>
        <p:spPr>
          <a:xfrm>
            <a:off x="227725" y="182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b="1" lang="cs" sz="2520">
                <a:solidFill>
                  <a:srgbClr val="072D5F"/>
                </a:solidFill>
              </a:rPr>
              <a:t>KONTROLA DVOJIC</a:t>
            </a:r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151" y="755299"/>
            <a:ext cx="4563901" cy="39901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689"/>
              <a:buFont typeface="Arial"/>
              <a:buNone/>
            </a:pPr>
            <a:r>
              <a:rPr lang="cs" sz="788">
                <a:solidFill>
                  <a:srgbClr val="B7B7B7"/>
                </a:solidFill>
              </a:rPr>
              <a:t>Zdroje: </a:t>
            </a:r>
            <a:r>
              <a:rPr i="0" lang="cs" sz="788" u="none" cap="none" strike="noStrike">
                <a:solidFill>
                  <a:srgbClr val="B7B7B7"/>
                </a:solidFill>
              </a:rPr>
              <a:t>https://www.statista.com/statistics/863194/drowning-deaths-us-by-month/ </a:t>
            </a:r>
            <a:br>
              <a:rPr i="0" lang="cs" sz="788" u="none" cap="none" strike="noStrike">
                <a:solidFill>
                  <a:srgbClr val="B7B7B7"/>
                </a:solidFill>
              </a:rPr>
            </a:br>
            <a:r>
              <a:rPr i="0" lang="cs" sz="788" u="none" cap="none" strike="noStrike">
                <a:solidFill>
                  <a:srgbClr val="B7B7B7"/>
                </a:solidFill>
              </a:rPr>
              <a:t>https://fred.stlouisfed.org/series/IPN31152NQ</a:t>
            </a:r>
            <a:endParaRPr i="0" sz="788" u="none" cap="none" strike="noStrike">
              <a:solidFill>
                <a:srgbClr val="B7B7B7"/>
              </a:solidFill>
            </a:endParaRPr>
          </a:p>
        </p:txBody>
      </p:sp>
      <p:sp>
        <p:nvSpPr>
          <p:cNvPr id="86" name="Google Shape;8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  <p:sp>
        <p:nvSpPr>
          <p:cNvPr id="87" name="Google Shape;87;p3"/>
          <p:cNvSpPr txBox="1"/>
          <p:nvPr>
            <p:ph type="title"/>
          </p:nvPr>
        </p:nvSpPr>
        <p:spPr>
          <a:xfrm>
            <a:off x="227725" y="182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b="1" lang="cs" sz="2520">
                <a:solidFill>
                  <a:srgbClr val="072D5F"/>
                </a:solidFill>
              </a:rPr>
              <a:t>KONTROLA DVOJIC</a:t>
            </a:r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2988" y="1017725"/>
            <a:ext cx="4998025" cy="39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89"/>
              <a:buFont typeface="Arial"/>
              <a:buNone/>
            </a:pPr>
            <a:r>
              <a:rPr lang="cs" sz="889">
                <a:solidFill>
                  <a:srgbClr val="B7B7B7"/>
                </a:solidFill>
              </a:rPr>
              <a:t>Zdroj: </a:t>
            </a:r>
            <a:r>
              <a:rPr i="0" lang="cs" sz="889" u="none" cap="none" strike="noStrike">
                <a:solidFill>
                  <a:srgbClr val="B7B7B7"/>
                </a:solidFill>
              </a:rPr>
              <a:t>https://tylervigen.com/spurious-correlations</a:t>
            </a:r>
            <a:endParaRPr i="0" sz="889" u="none" cap="none" strike="noStrike">
              <a:solidFill>
                <a:srgbClr val="B7B7B7"/>
              </a:solidFill>
            </a:endParaRPr>
          </a:p>
        </p:txBody>
      </p:sp>
      <p:sp>
        <p:nvSpPr>
          <p:cNvPr id="94" name="Google Shape;9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  <p:sp>
        <p:nvSpPr>
          <p:cNvPr id="95" name="Google Shape;95;p4"/>
          <p:cNvSpPr txBox="1"/>
          <p:nvPr>
            <p:ph type="title"/>
          </p:nvPr>
        </p:nvSpPr>
        <p:spPr>
          <a:xfrm>
            <a:off x="227725" y="182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b="1" lang="cs" sz="2520">
                <a:solidFill>
                  <a:srgbClr val="072D5F"/>
                </a:solidFill>
              </a:rPr>
              <a:t>KONTROLA DVOJIC</a:t>
            </a:r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63" y="1474851"/>
            <a:ext cx="8243876" cy="219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/>
          <p:nvPr/>
        </p:nvSpPr>
        <p:spPr>
          <a:xfrm>
            <a:off x="384300" y="4660225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89"/>
              <a:buFont typeface="Arial"/>
              <a:buNone/>
            </a:pPr>
            <a:r>
              <a:rPr lang="cs" sz="889">
                <a:solidFill>
                  <a:srgbClr val="B7B7B7"/>
                </a:solidFill>
              </a:rPr>
              <a:t>Zdroje: </a:t>
            </a:r>
            <a:r>
              <a:rPr i="0" lang="cs" sz="889" u="none" cap="none" strike="noStrike">
                <a:solidFill>
                  <a:srgbClr val="B7B7B7"/>
                </a:solidFill>
              </a:rPr>
              <a:t>https://www.statology.org/correlation-examples-in-real-life/ 		</a:t>
            </a:r>
            <a:r>
              <a:rPr lang="cs" sz="889">
                <a:solidFill>
                  <a:srgbClr val="B7B7B7"/>
                </a:solidFill>
              </a:rPr>
              <a:t>  	</a:t>
            </a:r>
            <a:r>
              <a:rPr i="0" lang="cs" sz="889" u="none" cap="none" strike="noStrike">
                <a:solidFill>
                  <a:srgbClr val="B7B7B7"/>
                </a:solidFill>
              </a:rPr>
              <a:t>https://faktaoklimatu.cz/infografiky/teplotni-anomalie</a:t>
            </a:r>
            <a:endParaRPr i="0" sz="889" u="none" cap="none" strike="noStrike">
              <a:solidFill>
                <a:srgbClr val="B7B7B7"/>
              </a:solidFill>
            </a:endParaRPr>
          </a:p>
        </p:txBody>
      </p:sp>
      <p:sp>
        <p:nvSpPr>
          <p:cNvPr id="102" name="Google Shape;10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  <p:sp>
        <p:nvSpPr>
          <p:cNvPr id="103" name="Google Shape;103;p5"/>
          <p:cNvSpPr txBox="1"/>
          <p:nvPr>
            <p:ph type="title"/>
          </p:nvPr>
        </p:nvSpPr>
        <p:spPr>
          <a:xfrm>
            <a:off x="227725" y="182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b="1" lang="cs" sz="2520">
                <a:solidFill>
                  <a:srgbClr val="072D5F"/>
                </a:solidFill>
              </a:rPr>
              <a:t>KONTROLA DVOJIC</a:t>
            </a:r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JE TO KORELACE?</a:t>
            </a:r>
            <a:endParaRPr b="1" sz="2520">
              <a:solidFill>
                <a:srgbClr val="072D5F"/>
              </a:solidFill>
            </a:endParaRPr>
          </a:p>
        </p:txBody>
      </p:sp>
      <p:pic>
        <p:nvPicPr>
          <p:cNvPr id="109" name="Google Shape;1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887" y="1017725"/>
            <a:ext cx="4600216" cy="372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8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89"/>
              <a:buFont typeface="Arial"/>
              <a:buNone/>
            </a:pPr>
            <a:r>
              <a:rPr lang="cs" sz="889">
                <a:solidFill>
                  <a:srgbClr val="B7B7B7"/>
                </a:solidFill>
              </a:rPr>
              <a:t>Zdroj: </a:t>
            </a:r>
            <a:r>
              <a:rPr i="0" lang="cs" sz="889" u="none" cap="none" strike="noStrike">
                <a:solidFill>
                  <a:srgbClr val="B7B7B7"/>
                </a:solidFill>
              </a:rPr>
              <a:t>https://www.statology.org/correlation-examples-in-real-life/</a:t>
            </a:r>
            <a:endParaRPr i="0" sz="889" u="none" cap="none" strike="noStrike">
              <a:solidFill>
                <a:srgbClr val="B7B7B7"/>
              </a:solidFill>
            </a:endParaRPr>
          </a:p>
        </p:txBody>
      </p:sp>
      <p:sp>
        <p:nvSpPr>
          <p:cNvPr id="111" name="Google Shape;11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JE TO KORELACE?</a:t>
            </a:r>
            <a:endParaRPr b="1" sz="2520">
              <a:solidFill>
                <a:srgbClr val="072D5F"/>
              </a:solidFill>
            </a:endParaRPr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005" y="1017725"/>
            <a:ext cx="5040000" cy="36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89"/>
              <a:buFont typeface="Arial"/>
              <a:buNone/>
            </a:pPr>
            <a:r>
              <a:rPr lang="cs" sz="889">
                <a:solidFill>
                  <a:srgbClr val="B7B7B7"/>
                </a:solidFill>
              </a:rPr>
              <a:t>Zdroj: </a:t>
            </a:r>
            <a:r>
              <a:rPr i="0" lang="cs" sz="889" u="none" cap="none" strike="noStrike">
                <a:solidFill>
                  <a:srgbClr val="B7B7B7"/>
                </a:solidFill>
              </a:rPr>
              <a:t>https://www.statology.org/correlation-examples-in-real-life/</a:t>
            </a:r>
            <a:endParaRPr i="0" sz="889" u="none" cap="none" strike="noStrike">
              <a:solidFill>
                <a:srgbClr val="B7B7B7"/>
              </a:solidFill>
            </a:endParaRPr>
          </a:p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520">
                <a:solidFill>
                  <a:srgbClr val="072D5F"/>
                </a:solidFill>
              </a:rPr>
              <a:t>JE TO KORELACE?</a:t>
            </a:r>
            <a:endParaRPr b="1" sz="2520">
              <a:solidFill>
                <a:srgbClr val="072D5F"/>
              </a:solidFill>
            </a:endParaRPr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3137" y="1017725"/>
            <a:ext cx="4657718" cy="372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0"/>
          <p:cNvSpPr txBox="1"/>
          <p:nvPr/>
        </p:nvSpPr>
        <p:spPr>
          <a:xfrm>
            <a:off x="373800" y="4743900"/>
            <a:ext cx="85206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89"/>
              <a:buFont typeface="Arial"/>
              <a:buNone/>
            </a:pPr>
            <a:r>
              <a:rPr lang="cs" sz="889">
                <a:solidFill>
                  <a:srgbClr val="B7B7B7"/>
                </a:solidFill>
              </a:rPr>
              <a:t>Zdroj: </a:t>
            </a:r>
            <a:r>
              <a:rPr i="0" lang="cs" sz="889" u="none" cap="none" strike="noStrike">
                <a:solidFill>
                  <a:srgbClr val="B7B7B7"/>
                </a:solidFill>
              </a:rPr>
              <a:t>https://www.statology.org/correlation-examples-in-real-life/</a:t>
            </a:r>
            <a:endParaRPr i="0" sz="889" u="none" cap="none" strike="noStrike">
              <a:solidFill>
                <a:srgbClr val="B7B7B7"/>
              </a:solidFill>
            </a:endParaRPr>
          </a:p>
        </p:txBody>
      </p:sp>
      <p:sp>
        <p:nvSpPr>
          <p:cNvPr id="127" name="Google Shape;12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‹#›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