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3" roundtripDataSignature="AMtx7mix0RliqCdcl3Dt+op7JPcOPLS1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294528C-9868-405A-9EDB-9BF8BC4BCCC5}">
  <a:tblStyle styleId="{E294528C-9868-405A-9EDB-9BF8BC4BCCC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fill>
          <a:solidFill>
            <a:schemeClr val="accent3">
              <a:alpha val="20000"/>
            </a:schemeClr>
          </a:solidFill>
        </a:fill>
      </a:tcStyle>
    </a:band1H>
    <a:band2H>
      <a:tcTxStyle/>
    </a:band2H>
    <a:band1V>
      <a:tcTxStyle/>
      <a:tcStyle>
        <a:fill>
          <a:solidFill>
            <a:schemeClr val="accent3">
              <a:alpha val="20000"/>
            </a:schemeClr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</a:seCell>
    <a:swCell>
      <a:tcTxStyle/>
    </a:swCell>
    <a:firstRow>
      <a:tcTxStyle b="on" i="off"/>
      <a:tcStyle>
        <a:tcBdr>
          <a:bottom>
            <a:ln cap="flat" cmpd="sng" w="254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customschemas.google.com/relationships/presentationmetadata" Target="meta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8b5b4cc68a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8b5b4cc68a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g28b5b4cc68a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Schéma z online kurzu Klimatická změna: https://kurz-klimazmena.clovekvtisni.cz/ (2. kapitola)</a:t>
            </a:r>
            <a:endParaRPr/>
          </a:p>
        </p:txBody>
      </p:sp>
      <p:sp>
        <p:nvSpPr>
          <p:cNvPr id="101" name="Google Shape;101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Zdroj: https://faktaoklimatu.cz/infografiky/emise-fosilni-paliva</a:t>
            </a:r>
            <a:endParaRPr/>
          </a:p>
        </p:txBody>
      </p:sp>
      <p:sp>
        <p:nvSpPr>
          <p:cNvPr id="118" name="Google Shape;118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Zdroj: https://faktaoklimatu.cz/infografiky/nejvetsi-emitenti-cr</a:t>
            </a:r>
            <a:endParaRPr/>
          </a:p>
        </p:txBody>
      </p:sp>
      <p:sp>
        <p:nvSpPr>
          <p:cNvPr id="124" name="Google Shape;124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Zdroj: https://faktaoklimatu.cz/infografiky/zpoplatneni-emisi-svet</a:t>
            </a:r>
            <a:endParaRPr/>
          </a:p>
        </p:txBody>
      </p:sp>
      <p:sp>
        <p:nvSpPr>
          <p:cNvPr id="130" name="Google Shape;130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svislý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vislý nadpis a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obsah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áhlaví oddílu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ání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enom nadpis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titulkem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ek s titulkem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openxmlformats.org/officeDocument/2006/relationships/image" Target="../media/image9.jpg"/><Relationship Id="rId5" Type="http://schemas.openxmlformats.org/officeDocument/2006/relationships/image" Target="../media/image7.jpg"/><Relationship Id="rId6" Type="http://schemas.openxmlformats.org/officeDocument/2006/relationships/image" Target="../media/image8.jpg"/><Relationship Id="rId7" Type="http://schemas.openxmlformats.org/officeDocument/2006/relationships/image" Target="../media/image4.png"/><Relationship Id="rId8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g28b5b4cc68a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22865" y="5836318"/>
            <a:ext cx="923832" cy="384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g28b5b4cc68a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67863" y="5706324"/>
            <a:ext cx="1361690" cy="621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g28b5b4cc68a_0_0"/>
          <p:cNvPicPr preferRelativeResize="0"/>
          <p:nvPr/>
        </p:nvPicPr>
        <p:blipFill rotWithShape="1">
          <a:blip r:embed="rId5">
            <a:alphaModFix/>
          </a:blip>
          <a:srcRect b="0" l="1640" r="-1639" t="0"/>
          <a:stretch/>
        </p:blipFill>
        <p:spPr>
          <a:xfrm>
            <a:off x="1592370" y="5563215"/>
            <a:ext cx="5935124" cy="1007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g28b5b4cc68a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5301" y="5756093"/>
            <a:ext cx="923843" cy="621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g28b5b4cc68a_0_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49111" y="5756111"/>
            <a:ext cx="923836" cy="522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g28b5b4cc68a_0_0"/>
          <p:cNvPicPr preferRelativeResize="0"/>
          <p:nvPr/>
        </p:nvPicPr>
        <p:blipFill rotWithShape="1">
          <a:blip r:embed="rId8">
            <a:alphaModFix/>
          </a:blip>
          <a:srcRect b="17352" l="0" r="0" t="18876"/>
          <a:stretch/>
        </p:blipFill>
        <p:spPr>
          <a:xfrm>
            <a:off x="9048596" y="0"/>
            <a:ext cx="3143404" cy="815087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g28b5b4cc68a_0_0"/>
          <p:cNvSpPr txBox="1"/>
          <p:nvPr/>
        </p:nvSpPr>
        <p:spPr>
          <a:xfrm>
            <a:off x="0" y="6513631"/>
            <a:ext cx="8540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1000">
                <a:solidFill>
                  <a:srgbClr val="000000"/>
                </a:solidFill>
              </a:rPr>
              <a:t>Prezentace je upravitelná. Za úpravy oproti originálu nenese Člověk v tísni, o. p. s. odpovědnost.</a:t>
            </a:r>
            <a:endParaRPr i="1" sz="1000">
              <a:solidFill>
                <a:srgbClr val="000000"/>
              </a:solidFill>
            </a:endParaRPr>
          </a:p>
        </p:txBody>
      </p:sp>
      <p:sp>
        <p:nvSpPr>
          <p:cNvPr id="96" name="Google Shape;96;g28b5b4cc68a_0_0"/>
          <p:cNvSpPr txBox="1"/>
          <p:nvPr/>
        </p:nvSpPr>
        <p:spPr>
          <a:xfrm>
            <a:off x="1835700" y="8150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800">
                <a:solidFill>
                  <a:srgbClr val="072D5F"/>
                </a:solidFill>
              </a:rPr>
              <a:t>KDO JSOU SKLENÍKOVÉ PLYNY?</a:t>
            </a:r>
            <a:endParaRPr b="1" sz="2800">
              <a:solidFill>
                <a:srgbClr val="072D5F"/>
              </a:solidFill>
            </a:endParaRPr>
          </a:p>
        </p:txBody>
      </p:sp>
      <p:pic>
        <p:nvPicPr>
          <p:cNvPr id="97" name="Google Shape;97;g28b5b4cc68a_0_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655425" y="1540175"/>
            <a:ext cx="6881137" cy="3870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" name="Google Shape;108;p2"/>
          <p:cNvGraphicFramePr/>
          <p:nvPr/>
        </p:nvGraphicFramePr>
        <p:xfrm>
          <a:off x="373224" y="219272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{E294528C-9868-405A-9EDB-9BF8BC4BCCC5}</a:tableStyleId>
              </a:tblPr>
              <a:tblGrid>
                <a:gridCol w="1586200"/>
                <a:gridCol w="2547250"/>
                <a:gridCol w="4333450"/>
                <a:gridCol w="2823125"/>
              </a:tblGrid>
              <a:tr h="923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 sz="2400" u="none" cap="none" strike="noStrike"/>
                        <a:t>Vzorec</a:t>
                      </a:r>
                      <a:endParaRPr b="1"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 sz="2400" u="none" cap="none" strike="noStrike"/>
                        <a:t>Název</a:t>
                      </a:r>
                      <a:endParaRPr b="1"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 sz="2400" u="none" cap="none" strike="noStrike"/>
                        <a:t>Kde je používán a produkován člověkem</a:t>
                      </a:r>
                      <a:endParaRPr b="1"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 sz="2400" u="none" cap="none" strike="noStrike"/>
                        <a:t>CO</a:t>
                      </a:r>
                      <a:r>
                        <a:rPr b="1" baseline="-25000" lang="cs-CZ" sz="2400" u="none" cap="none" strike="noStrike"/>
                        <a:t>2</a:t>
                      </a:r>
                      <a:r>
                        <a:rPr b="1" lang="cs-CZ" sz="2400" u="none" cap="none" strike="noStrike"/>
                        <a:t>eq</a:t>
                      </a:r>
                      <a:endParaRPr b="1"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1465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cs-CZ" sz="1600" u="none" cap="none" strike="noStrike"/>
                        <a:t>CO</a:t>
                      </a:r>
                      <a:r>
                        <a:rPr b="0" baseline="-25000" lang="cs-CZ" sz="1600" u="none" cap="none" strike="noStrike"/>
                        <a:t>2</a:t>
                      </a:r>
                      <a:endParaRPr b="0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cap="none" strike="noStrike"/>
                        <a:t>oxid uhličitý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cap="none" strike="noStrike"/>
                        <a:t>spalování (např. zemní plyn a uhlí v elektrárnách a teplárnách, pohonné hmoty), výroba cementu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cap="none" strike="noStrike"/>
                        <a:t>1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973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cs-CZ" sz="1600" u="none" cap="none" strike="noStrike"/>
                        <a:t>CH</a:t>
                      </a:r>
                      <a:r>
                        <a:rPr b="0" baseline="-25000" lang="cs-CZ" sz="1600" u="none" cap="none" strike="noStrike"/>
                        <a:t>4</a:t>
                      </a:r>
                      <a:endParaRPr b="0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cap="none" strike="noStrike"/>
                        <a:t>methan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cap="none" strike="noStrike"/>
                        <a:t>těžba fosilních paliv, chov dobytka, zpracování odpadu, spalování biomasy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cap="none" strike="noStrike"/>
                        <a:t>28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1465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cs-CZ" sz="1600" u="none" cap="none" strike="noStrike"/>
                        <a:t>N</a:t>
                      </a:r>
                      <a:r>
                        <a:rPr b="0" baseline="-25000" lang="cs-CZ" sz="1600" u="none" cap="none" strike="noStrike"/>
                        <a:t>2</a:t>
                      </a:r>
                      <a:r>
                        <a:rPr b="0" lang="cs-CZ" sz="1600" u="none" cap="none" strike="noStrike"/>
                        <a:t>O</a:t>
                      </a:r>
                      <a:endParaRPr b="0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cap="none" strike="noStrike"/>
                        <a:t>oxid dusný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cap="none" strike="noStrike"/>
                        <a:t>zemědělství (při používání umělých dusíkatých hnojiv), spalování biomasy, fosilní paliva, zpracování odpadu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cap="none" strike="noStrike"/>
                        <a:t>265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481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cs-CZ" sz="1600" u="none" cap="none" strike="noStrike"/>
                        <a:t>NF</a:t>
                      </a:r>
                      <a:r>
                        <a:rPr b="0" baseline="-25000" lang="cs-CZ" sz="1600" u="none" cap="none" strike="noStrike"/>
                        <a:t>3</a:t>
                      </a:r>
                      <a:endParaRPr b="0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cap="none" strike="noStrike"/>
                        <a:t>fluorid dusitý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cap="none" strike="noStrike"/>
                        <a:t>leptání polovodičů, čištění komor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cap="none" strike="noStrike"/>
                        <a:t>16 100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727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cs-CZ" sz="1600" u="none" cap="none" strike="noStrike"/>
                        <a:t>–</a:t>
                      </a:r>
                      <a:endParaRPr b="0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cap="none" strike="noStrike"/>
                        <a:t>fluorované uhlovodíky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cap="none" strike="noStrike"/>
                        <a:t>chladicí systémy, klimatizace, hasicí pěny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cap="none" strike="noStrike"/>
                        <a:t>např. 677 nebo 10 200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341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cs-CZ" sz="1600" u="none" cap="none" strike="noStrike"/>
                        <a:t>SF</a:t>
                      </a:r>
                      <a:r>
                        <a:rPr b="0" baseline="-25000" lang="cs-CZ" sz="1600" u="none" cap="none" strike="noStrike"/>
                        <a:t>6</a:t>
                      </a:r>
                      <a:endParaRPr b="0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cap="none" strike="noStrike"/>
                        <a:t>fluorid sírový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izolační plyn, pokusy</a:t>
                      </a:r>
                      <a:endParaRPr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cap="none" strike="noStrike"/>
                        <a:t>23 500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</a:tbl>
          </a:graphicData>
        </a:graphic>
      </p:graphicFrame>
      <p:sp>
        <p:nvSpPr>
          <p:cNvPr id="109" name="Google Shape;109;p2"/>
          <p:cNvSpPr/>
          <p:nvPr/>
        </p:nvSpPr>
        <p:spPr>
          <a:xfrm>
            <a:off x="3219450" y="1876425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cs-CZ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/>
          <p:cNvPicPr preferRelativeResize="0"/>
          <p:nvPr/>
        </p:nvPicPr>
        <p:blipFill rotWithShape="1">
          <a:blip r:embed="rId3">
            <a:alphaModFix/>
          </a:blip>
          <a:srcRect b="0" l="0" r="0" t="1409"/>
          <a:stretch/>
        </p:blipFill>
        <p:spPr>
          <a:xfrm>
            <a:off x="2830625" y="0"/>
            <a:ext cx="65307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8095" y="0"/>
            <a:ext cx="96999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7925" y="0"/>
            <a:ext cx="9696144" cy="6857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46187" y="0"/>
            <a:ext cx="9699626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2023-04-27T05:51:42Z</dcterms:created>
  <dc:creator>Lenka Karpíšková</dc:creator>
</cp:coreProperties>
</file>