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0413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4YGCu4TWLaHUJ+IvL577CtrIk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072C22-9FB3-46E2-B7FB-34A0A39E8822}">
  <a:tblStyle styleId="{BA072C22-9FB3-46E2-B7FB-34A0A39E88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SEVER\Biolearn\Modul%202%20-%20Adaptace%20na%20zm&#283;ny%20klimatu\albedo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altLang="en-US" b="1" dirty="0"/>
              <a:t>Teplota hrnků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hnědý 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val>
            <c:numRef>
              <c:f>Sheet1!$B$2:$B$22</c:f>
              <c:numCache>
                <c:formatCode>General</c:formatCode>
                <c:ptCount val="21"/>
                <c:pt idx="0">
                  <c:v>18.8</c:v>
                </c:pt>
                <c:pt idx="1">
                  <c:v>20.399999999999999</c:v>
                </c:pt>
                <c:pt idx="2">
                  <c:v>22</c:v>
                </c:pt>
                <c:pt idx="3">
                  <c:v>22.5</c:v>
                </c:pt>
                <c:pt idx="4">
                  <c:v>23.6</c:v>
                </c:pt>
                <c:pt idx="5">
                  <c:v>24.5</c:v>
                </c:pt>
                <c:pt idx="6">
                  <c:v>25.1</c:v>
                </c:pt>
                <c:pt idx="7">
                  <c:v>27</c:v>
                </c:pt>
                <c:pt idx="8">
                  <c:v>26.5</c:v>
                </c:pt>
                <c:pt idx="9">
                  <c:v>28.8</c:v>
                </c:pt>
                <c:pt idx="10">
                  <c:v>27.1</c:v>
                </c:pt>
                <c:pt idx="11">
                  <c:v>27</c:v>
                </c:pt>
                <c:pt idx="12">
                  <c:v>25.4</c:v>
                </c:pt>
                <c:pt idx="13">
                  <c:v>25.3</c:v>
                </c:pt>
                <c:pt idx="14">
                  <c:v>25</c:v>
                </c:pt>
                <c:pt idx="15">
                  <c:v>25.2</c:v>
                </c:pt>
                <c:pt idx="16">
                  <c:v>25</c:v>
                </c:pt>
                <c:pt idx="17">
                  <c:v>24.5</c:v>
                </c:pt>
                <c:pt idx="18">
                  <c:v>24.5</c:v>
                </c:pt>
                <c:pt idx="19">
                  <c:v>23.8</c:v>
                </c:pt>
                <c:pt idx="20">
                  <c:v>23.8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2C-45FC-B21B-8059C7A4A4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bílý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Sheet1!$C$2:$C$22</c:f>
              <c:numCache>
                <c:formatCode>General</c:formatCode>
                <c:ptCount val="21"/>
                <c:pt idx="0">
                  <c:v>18.8</c:v>
                </c:pt>
                <c:pt idx="1">
                  <c:v>20.6</c:v>
                </c:pt>
                <c:pt idx="2">
                  <c:v>21</c:v>
                </c:pt>
                <c:pt idx="3">
                  <c:v>21.5</c:v>
                </c:pt>
                <c:pt idx="4">
                  <c:v>22.5</c:v>
                </c:pt>
                <c:pt idx="5">
                  <c:v>23</c:v>
                </c:pt>
                <c:pt idx="6">
                  <c:v>23.5</c:v>
                </c:pt>
                <c:pt idx="7">
                  <c:v>23.5</c:v>
                </c:pt>
                <c:pt idx="8">
                  <c:v>23.8</c:v>
                </c:pt>
                <c:pt idx="9">
                  <c:v>24.1</c:v>
                </c:pt>
                <c:pt idx="10">
                  <c:v>24.3</c:v>
                </c:pt>
                <c:pt idx="11">
                  <c:v>23</c:v>
                </c:pt>
                <c:pt idx="12">
                  <c:v>22.3</c:v>
                </c:pt>
                <c:pt idx="13">
                  <c:v>22</c:v>
                </c:pt>
                <c:pt idx="14">
                  <c:v>21.7</c:v>
                </c:pt>
                <c:pt idx="15">
                  <c:v>21.7</c:v>
                </c:pt>
                <c:pt idx="16">
                  <c:v>20.7</c:v>
                </c:pt>
                <c:pt idx="17">
                  <c:v>20.9</c:v>
                </c:pt>
                <c:pt idx="18">
                  <c:v>21.1</c:v>
                </c:pt>
                <c:pt idx="19">
                  <c:v>21</c:v>
                </c:pt>
                <c:pt idx="20">
                  <c:v>20.5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2C-45FC-B21B-8059C7A4A4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191296"/>
        <c:axId val="39192832"/>
      </c:lineChart>
      <c:catAx>
        <c:axId val="391912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9192832"/>
        <c:crosses val="autoZero"/>
        <c:auto val="1"/>
        <c:lblAlgn val="ctr"/>
        <c:lblOffset val="100"/>
        <c:noMultiLvlLbl val="0"/>
      </c:catAx>
      <c:valAx>
        <c:axId val="3919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919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cs-CZ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7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7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7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Photo: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Radka Zelená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www.flickr.com/photos/ryanhallock/24709457326/in/photolist-DDuqNj-27FdMnz-PCHRrD-pUwZbz-2bKevCy-MXbCk9-57WBtw-MhRN2r-3iFrB-NjLvRn-gwcjFm-EYb81A-dyBDjm-HL88C6-24zHd9X-218Lh6i-du1EJX-5eoWat-FuezdK-MSJpmd-ojFZpa-XB2bkv-BgGWMD-4JXLFs-hLmMhe-8Apz4-brToui-cEEY2s-dgvQi8-ENTHxN-ZVb472-EsSddE-RZf9tt-9sKv3N-2dLk7fs-9RXCFP-UxVzxu-wSyTaY-Zn1VcR-cayrLw-27SmnsG-pTyuvC-5bkcBJ-21zL1V7-255zseP-pgCcft-FVJJY2-26SyV5a-Emfufd-Di1FyQ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7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Photo: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www.flickr.com/photos/91331827@N08/10194941706/in/photolist-gwTJZ1-6Fpzjo-dnqEnw-2omKXb-S6janE-RdSQTz-6GZboP-LcE4aV-cgWNz-cxci65-S6jbs5-9vrNd3-6Fn8Kc-ad8c98-fTWfdE-jVYedT-wVncV5-a3YCED-5Qt4Wo-9gAGyt-dS1f5p-qJyi-9oNKVK-9gJ3e3-cYTfUU-gwSDVd-7CVsjW-natBat-PzKs6n-x3aUYT-8T25jc-6BT1s8-i55ZTm-6Fn8Kp-LTRvDr-aPceC-Nx7Mxv-NfxGUW-oP6wN4-PFnR7r-4DyPF7-Q5uS7Y-4zyBRk-i56939-bAtNBX-FHXAE9-2ZpCgq-5BkRLF-msrXaN-zPeK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www.flickr.com/photos/hannesflo/27364536537/in/photolist-HG7pm6-SdeLpb-RzAWE4-TBiGGe-231R2xT-YGtPZY-JdciMx-24eFBnj-28ZMbhJ-EZhGYJ-HNTNvX-FDt9zj-Rx1nEL-25FRvTe-Tk7fYA-EEEXa8-295cRZg-23Y3Ltk-YKfDyV-jFjKX8-27fRXuU-ZdbMtU-Wa4sR3-25wr3ob-27VG3K3-Ek8Y3C-HHTWtk-24NgJSa-223mkA3-23Pkk1Y-2fbWqnL-Tvh7WC-22T1syq-27tMqpu-2b7SWeB-2ckQbmv-25y2ZQk-2dUhZdp-236nuCJ-25gqjpx-K3pNdZ-2cuEaeY-GcXc1R-ZcaVFG-XDdG5j-WvQQgF-2425sSQ-UK4RY9-23S4YUX-YNT38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7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Photo: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www.flickr.com/photos/130575652@N03/15917386594/in/photolist-qfyLtU-283sAfm-8pHstJ-4LisFP-LMmfpH-vMaNBf-jKsBwo-64tyjy-5iZRqj-v7Vv4k-rNWBQE-eZx7VE-qV5zcc-6grCXq-eZx6tw-eZkNiR-eZmEwV-qV1KeL-eZxdxo-eZy9CS-qUZBvQ-eZxYKN-8LkLrY-eZy52d-xYLHtZ-2gCarLH-QztGyn-NBkUC1-nsq341-NBwq6D-Nk8EgU-NMEtvn-MPBsMD-MPBuSR-Nk8Qqw-MPBQAP-NKiQvT-MMtMfE-NKiUpe-6MSe4T-NG4yb5-NBwuM2-d9AqRG-eZxaMS-eZy2Yo-vMbnm3-272rFxU-eZmk9z-eZmBB6-Nrk8X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https://www.flickr.com/photos/prebral/37247772116/in/photolist-fUsvXT-fUrbpq-5G5z53-nQyEuQ-bM6iE2-YKsyXw-YM2xg9-Z3cUQ4-q4YHkj-aEDim5-aEDcWo-uM9a6i-aEDi6U-aEDcQQ-bybAQo-53yTz5-kVczJL-23u9N1A-JA4yov-2bGGeCj-CnfQYo-Fp7dqh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https://pixabay.com/photos/succulent-hairs-silver-grey-1496452/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https://pixabay.com/photos/butterfly-black-insect-flower-3424840/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7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Photo: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https://pixabay.com/photos/santorini-city-greece-tourism-4044972/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7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Photo: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www.flickr.com/photos/duesentrieb/31181514265/in/photolist-PvppQV-7Xfn3f-fHdN4S-fLuxJJ-21PeoLS-PsV6Kn-hAP3Ft-9Zrji9-hAKPUo-hANGBd-bm35gH-bFi4ZM-u4xzdz-29vbUW3-oFyNWh-hAQsBx-h8dMMd-tENb6Y-8gVYUb-tVPdpg-tVNX58-p1EELD-ejvfoo-hAQBMB-e5EyLt-toNsp-toNqP-frR2R7-CvNyaU-Yzzhxs-f1pB3G-287trQP-SoMSEZ-7Xc7kM-hAN8Vt-hAPGee-hALNeC-hALdxa-hAPw82-hANtxq-hAMAJ3-hANCV3-hAP1uC-hAMpRw-hALyeA-9LTSjz-hANxHm-hAQ97X-dqTtgH-hAPBU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https://upload.wikimedia.org/wikipedia/commons/0/0a/Atlanta_thermal.jpg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7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Photo: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https://pixabay.com/photos/urban-square-city-downtown-768433/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Photo: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https://pixabay.com/photos/urban-square-city-downtown-768433/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1"/>
          </p:nvPr>
        </p:nvSpPr>
        <p:spPr>
          <a:xfrm>
            <a:off x="609521" y="1600201"/>
            <a:ext cx="53840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2"/>
          </p:nvPr>
        </p:nvSpPr>
        <p:spPr>
          <a:xfrm>
            <a:off x="6196793" y="1600201"/>
            <a:ext cx="53840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1212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 rot="5400000">
            <a:off x="7283708" y="1828980"/>
            <a:ext cx="5851525" cy="274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 rot="5400000">
            <a:off x="1696436" y="-812276"/>
            <a:ext cx="5851525" cy="802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 rot="5400000">
            <a:off x="3832225" y="-1622425"/>
            <a:ext cx="4525962" cy="10971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sldNum" idx="12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>
            <a:spLocks noGrp="1"/>
          </p:cNvSpPr>
          <p:nvPr>
            <p:ph type="pic" idx="2"/>
          </p:nvPr>
        </p:nvSpPr>
        <p:spPr>
          <a:xfrm>
            <a:off x="2389406" y="612775"/>
            <a:ext cx="7314248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2389406" y="5367338"/>
            <a:ext cx="7314248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sldNum" idx="12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1"/>
          </p:nvPr>
        </p:nvSpPr>
        <p:spPr>
          <a:xfrm>
            <a:off x="4766113" y="273051"/>
            <a:ext cx="6814779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2"/>
          </p:nvPr>
        </p:nvSpPr>
        <p:spPr>
          <a:xfrm>
            <a:off x="609521" y="1435101"/>
            <a:ext cx="4010562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sldNum" idx="12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sldNum" idx="12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sldNum" idx="12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2"/>
          </p:nvPr>
        </p:nvSpPr>
        <p:spPr>
          <a:xfrm>
            <a:off x="609521" y="2174875"/>
            <a:ext cx="5386216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3"/>
          </p:nvPr>
        </p:nvSpPr>
        <p:spPr>
          <a:xfrm>
            <a:off x="6192561" y="1535113"/>
            <a:ext cx="538833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body" idx="4"/>
          </p:nvPr>
        </p:nvSpPr>
        <p:spPr>
          <a:xfrm>
            <a:off x="6192561" y="2174875"/>
            <a:ext cx="5388332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1212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558925" y="2852737"/>
            <a:ext cx="10361612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60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ALBEDO</a:t>
            </a:r>
            <a:br>
              <a:rPr lang="en-US" sz="60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ODRAZIVOST POVRCHŮ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3143250" y="203200"/>
            <a:ext cx="8823325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EXPERIMENT</a:t>
            </a:r>
            <a:endParaRPr dirty="0"/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 t="23364" b="23556"/>
          <a:stretch/>
        </p:blipFill>
        <p:spPr>
          <a:xfrm>
            <a:off x="6338887" y="1379537"/>
            <a:ext cx="5500687" cy="218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5">
            <a:alphaModFix/>
          </a:blip>
          <a:srcRect t="46461"/>
          <a:stretch/>
        </p:blipFill>
        <p:spPr>
          <a:xfrm>
            <a:off x="5262562" y="3816350"/>
            <a:ext cx="6546850" cy="280828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477837" y="1668462"/>
            <a:ext cx="6099175" cy="190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Zahřívaly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hrnky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stejně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rychle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?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Měly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různé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venkovní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povrchy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stejnou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nebo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výrazně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rozdílnou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teplotu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zapříčiňuje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případné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rozdíly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Google Shape;103;p3"/>
          <p:cNvGraphicFramePr/>
          <p:nvPr/>
        </p:nvGraphicFramePr>
        <p:xfrm>
          <a:off x="3289300" y="1125537"/>
          <a:ext cx="2806675" cy="5616350"/>
        </p:xfrm>
        <a:graphic>
          <a:graphicData uri="http://schemas.openxmlformats.org/drawingml/2006/table">
            <a:tbl>
              <a:tblPr>
                <a:noFill/>
                <a:tableStyleId>{BA072C22-9FB3-46E2-B7FB-34A0A39E8822}</a:tableStyleId>
              </a:tblPr>
              <a:tblGrid>
                <a:gridCol w="93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Čas (min)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Hnědý (°C) 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Bílý (°C)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18,8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18,8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20,4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20,6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22,5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21,5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23,6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22,5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24,5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25,1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23,5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23,5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26,5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23,8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28,8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24,1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27,1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24,3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25,4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22,3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5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25,3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5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21,7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5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25,2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21,7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5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20,7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5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24,5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20,9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24,5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21,1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5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23,8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55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23,8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20,5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104" name="Google Shape;104;p3"/>
          <p:cNvSpPr txBox="1"/>
          <p:nvPr/>
        </p:nvSpPr>
        <p:spPr>
          <a:xfrm>
            <a:off x="1538287" y="3860800"/>
            <a:ext cx="207803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Zpět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stínu</a:t>
            </a:r>
            <a:endParaRPr dirty="0"/>
          </a:p>
        </p:txBody>
      </p:sp>
      <p:cxnSp>
        <p:nvCxnSpPr>
          <p:cNvPr id="105" name="Google Shape;105;p3"/>
          <p:cNvCxnSpPr/>
          <p:nvPr/>
        </p:nvCxnSpPr>
        <p:spPr>
          <a:xfrm>
            <a:off x="3171825" y="4076700"/>
            <a:ext cx="403225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graphicFrame>
        <p:nvGraphicFramePr>
          <p:cNvPr id="106" name="Google Shape;106;p3"/>
          <p:cNvGraphicFramePr/>
          <p:nvPr/>
        </p:nvGraphicFramePr>
        <p:xfrm>
          <a:off x="6096000" y="2103437"/>
          <a:ext cx="5426075" cy="3846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838200" y="-26987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ALBEDO A PLANETA ZEMĚ</a:t>
            </a:r>
            <a:endParaRPr dirty="0"/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1312" y="3697287"/>
            <a:ext cx="5256212" cy="295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91400" y="1125537"/>
            <a:ext cx="4602162" cy="289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 txBox="1"/>
          <p:nvPr/>
        </p:nvSpPr>
        <p:spPr>
          <a:xfrm>
            <a:off x="495300" y="1724025"/>
            <a:ext cx="60531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mraky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sníh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ledovce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vodní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plochy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odrážejí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dopadající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sluneční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záření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vegetace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holá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půda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záření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pohlcují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oteplování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planety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zapříčiňuje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tání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ledovců</a:t>
            </a:r>
            <a:r>
              <a:rPr lang="en-US" sz="2000" dirty="0">
                <a:solidFill>
                  <a:schemeClr val="dk1"/>
                </a:solidFill>
              </a:rPr>
              <a:t>          a </a:t>
            </a:r>
            <a:r>
              <a:rPr lang="en-US" sz="2000" dirty="0" err="1">
                <a:solidFill>
                  <a:schemeClr val="dk1"/>
                </a:solidFill>
              </a:rPr>
              <a:t>jejich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tání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způsobuje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že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odkrytý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zemský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povrch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pohlcuje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ještě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více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tepla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Země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otepluje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2162" y="4365625"/>
            <a:ext cx="4786312" cy="221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/>
          <p:cNvPicPr preferRelativeResize="0"/>
          <p:nvPr/>
        </p:nvPicPr>
        <p:blipFill rotWithShape="1">
          <a:blip r:embed="rId5">
            <a:alphaModFix/>
          </a:blip>
          <a:srcRect l="21614" t="37234" r="21614" b="10285"/>
          <a:stretch/>
        </p:blipFill>
        <p:spPr>
          <a:xfrm>
            <a:off x="4892675" y="1211262"/>
            <a:ext cx="3595687" cy="221773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 txBox="1">
            <a:spLocks noGrp="1"/>
          </p:cNvSpPr>
          <p:nvPr>
            <p:ph type="title"/>
          </p:nvPr>
        </p:nvSpPr>
        <p:spPr>
          <a:xfrm>
            <a:off x="838200" y="1587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ROSTLINY A ŽIVOČICHOVÉ</a:t>
            </a:r>
            <a:endParaRPr dirty="0"/>
          </a:p>
        </p:txBody>
      </p:sp>
      <p:pic>
        <p:nvPicPr>
          <p:cNvPr id="124" name="Google Shape;124;p5" descr="55e4d7474256ac14f6da8c7dda35367b1d3adde753587248_1280"/>
          <p:cNvPicPr preferRelativeResize="0"/>
          <p:nvPr/>
        </p:nvPicPr>
        <p:blipFill rotWithShape="1">
          <a:blip r:embed="rId6">
            <a:alphaModFix/>
          </a:blip>
          <a:srcRect t="10" r="11844" b="-10"/>
          <a:stretch/>
        </p:blipFill>
        <p:spPr>
          <a:xfrm>
            <a:off x="4956175" y="3654425"/>
            <a:ext cx="3043237" cy="230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64500" y="1198562"/>
            <a:ext cx="3960812" cy="258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5"/>
          <p:cNvSpPr txBox="1">
            <a:spLocks noGrp="1"/>
          </p:cNvSpPr>
          <p:nvPr>
            <p:ph type="body" idx="1"/>
          </p:nvPr>
        </p:nvSpPr>
        <p:spPr>
          <a:xfrm>
            <a:off x="838200" y="1645350"/>
            <a:ext cx="3960900" cy="48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hmyz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studenokrevní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živočichové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obojživelníci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plazi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ovlivňují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svou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tělesnou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teplotu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zbarvením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těla</a:t>
            </a:r>
            <a:endParaRPr sz="2000" dirty="0"/>
          </a:p>
          <a:p>
            <a:pPr marL="342900" marR="0" lvl="0" indent="-355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často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jsou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tmavě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zbarvení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aby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jejich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těla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zachytila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nejvíce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slunečního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záření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dirty="0"/>
          </a:p>
          <a:p>
            <a:pPr marL="342900" marR="0" lvl="0" indent="-355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zbarvení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živočichů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má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mnoho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dalších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funkcí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např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maskování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rozmnožování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varování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atd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000" dirty="0"/>
          </a:p>
          <a:p>
            <a:pPr marL="342900" marR="0" lvl="0" indent="-355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rostliny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pomocí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chlupů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nebo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rozdílným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zbarvením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listů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odráží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přebytečné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světlo</a:t>
            </a:r>
            <a:endParaRPr sz="2000" dirty="0"/>
          </a:p>
          <a:p>
            <a:pPr marL="3429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838200" y="-26987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ALBEDO A ČLOVĚK</a:t>
            </a:r>
            <a:endParaRPr dirty="0"/>
          </a:p>
        </p:txBody>
      </p:sp>
      <p:pic>
        <p:nvPicPr>
          <p:cNvPr id="133" name="Google Shape;133;p6" descr="52e0d1474355ae14f6da8c7dda35367b1d3adde75254744b_12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4300" y="2528887"/>
            <a:ext cx="5535612" cy="415131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6"/>
          <p:cNvSpPr txBox="1"/>
          <p:nvPr/>
        </p:nvSpPr>
        <p:spPr>
          <a:xfrm>
            <a:off x="777875" y="1508125"/>
            <a:ext cx="57627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člověk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vynalezl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mnoho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způsobů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albedo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využít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černé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hadici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ohřívá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voda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bazénu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pouze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slunečním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zářením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Řecku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oblíbená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barva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domu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bílá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většina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dopadajícího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slunečního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záření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odrazí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a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dům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zůstává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chladný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zahrádkáři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natírají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kmeny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stromů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bílo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tmavá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kůra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stromů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jaře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silně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zahřívá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a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kmen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může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prasknout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-312737" y="-26987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TEPELNÝ OSTROV</a:t>
            </a:r>
            <a:endParaRPr dirty="0"/>
          </a:p>
        </p:txBody>
      </p:sp>
      <p:pic>
        <p:nvPicPr>
          <p:cNvPr id="141" name="Google Shape;141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58800" y="3021012"/>
            <a:ext cx="5456237" cy="383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11900" y="2997200"/>
            <a:ext cx="5610225" cy="374491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7"/>
          <p:cNvSpPr txBox="1"/>
          <p:nvPr/>
        </p:nvSpPr>
        <p:spPr>
          <a:xfrm>
            <a:off x="709601" y="1612900"/>
            <a:ext cx="70494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tímto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termínem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označuje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městská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zástavba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nebo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část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krajiny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  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které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dosahují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výrazně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vyšších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teplot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než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jejich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okolí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během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letních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měsíců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bývá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těchto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místech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velmi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nepříjemně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město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navíc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vytváří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teplo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topení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světla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doprava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dirty="0"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>
            <a:spLocks noGrp="1"/>
          </p:cNvSpPr>
          <p:nvPr>
            <p:ph type="title"/>
          </p:nvPr>
        </p:nvSpPr>
        <p:spPr>
          <a:xfrm>
            <a:off x="-387350" y="44450"/>
            <a:ext cx="1051560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DISKUZE</a:t>
            </a:r>
            <a:endParaRPr/>
          </a:p>
        </p:txBody>
      </p:sp>
      <p:sp>
        <p:nvSpPr>
          <p:cNvPr id="150" name="Google Shape;150;p8"/>
          <p:cNvSpPr txBox="1"/>
          <p:nvPr/>
        </p:nvSpPr>
        <p:spPr>
          <a:xfrm>
            <a:off x="709612" y="1612900"/>
            <a:ext cx="5087937" cy="190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Které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části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města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nebo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krajiny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více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zahřívají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Proč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 </a:t>
            </a: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Proč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jsou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městské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tepelné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ostrovy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takovým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problémem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když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máme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např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klimatizace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bazény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7550" y="2278062"/>
            <a:ext cx="6230937" cy="4154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 txBox="1">
            <a:spLocks noGrp="1"/>
          </p:cNvSpPr>
          <p:nvPr>
            <p:ph type="title"/>
          </p:nvPr>
        </p:nvSpPr>
        <p:spPr>
          <a:xfrm>
            <a:off x="-387350" y="-11747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DISKUZE</a:t>
            </a:r>
            <a:endParaRPr dirty="0"/>
          </a:p>
        </p:txBody>
      </p:sp>
      <p:sp>
        <p:nvSpPr>
          <p:cNvPr id="158" name="Google Shape;158;p9"/>
          <p:cNvSpPr txBox="1"/>
          <p:nvPr/>
        </p:nvSpPr>
        <p:spPr>
          <a:xfrm>
            <a:off x="261937" y="1341437"/>
            <a:ext cx="5088000" cy="50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Které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části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města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nebo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krajiny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více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zahřívají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Proč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Proč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jsou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městské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tepelné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ostrovy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takovým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problémem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když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máme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např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klimatizace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a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bazény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klimatizace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spotřebovává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veliké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množství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energie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provoz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bazénů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potřeba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mnoho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vody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která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může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být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brzy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nedostatkovým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zdrojem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lidé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jsou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přehřátých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městech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unavení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a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nešťastní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noci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špatně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spí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zejména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staří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lidé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trpí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nejrůznějšími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zdravotními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problémy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4) ….?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Máte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nápady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šla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teplota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městech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snížit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když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už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máte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informace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albedu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	</a:t>
            </a:r>
            <a:endParaRPr dirty="0"/>
          </a:p>
        </p:txBody>
      </p:sp>
      <p:pic>
        <p:nvPicPr>
          <p:cNvPr id="159" name="Google Shape;15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7550" y="2278062"/>
            <a:ext cx="6230937" cy="4154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apértelmezett terv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Alapértelmezett terv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499</Words>
  <Application>Microsoft Office PowerPoint</Application>
  <PresentationFormat>Vlastní</PresentationFormat>
  <Paragraphs>135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Calibri</vt:lpstr>
      <vt:lpstr>Alapértelmezett terv</vt:lpstr>
      <vt:lpstr>ALBEDO ODRAZIVOST POVRCHŮ</vt:lpstr>
      <vt:lpstr>EXPERIMENT</vt:lpstr>
      <vt:lpstr>Prezentace aplikace PowerPoint</vt:lpstr>
      <vt:lpstr>ALBEDO A PLANETA ZEMĚ</vt:lpstr>
      <vt:lpstr>ROSTLINY A ŽIVOČICHOVÉ</vt:lpstr>
      <vt:lpstr>ALBEDO A ČLOVĚK</vt:lpstr>
      <vt:lpstr>TEPELNÝ OSTROV</vt:lpstr>
      <vt:lpstr>DISKUZE</vt:lpstr>
      <vt:lpstr>DISKUZE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ALBEDO ODRAZIVOST POVRCHŮ</dc:title>
  <dc:creator>MÁRTI2</dc:creator>
  <cp:lastModifiedBy>Ambrozy Veronika</cp:lastModifiedBy>
  <cp:revision>3</cp:revision>
  <dcterms:created xsi:type="dcterms:W3CDTF">2019-10-14T18:59:57Z</dcterms:created>
  <dcterms:modified xsi:type="dcterms:W3CDTF">2024-01-27T10:51:37Z</dcterms:modified>
</cp:coreProperties>
</file>