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0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4" roundtripDataSignature="AMtx7mhKDsjQaB8FMIe6Y6JB3PjbyIcQ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Radka Zelená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29278394@N00/2457055952/in/photolist-4K848E-L4xSv-8KSSHV-6sWTxW-5SiVk7-a3EFtR-hQxgAK-bDTKcD-9TKaVB-ayyurP-eLpfhA-an6QBM-JC61r2-6JkweH-4mRdNK-DqAq5-8MHFhz-veRmX9-87ujm1-6K2pbi-7yFffc-8MHFhT-iLiCux-G9MJX-6kEWnn-5XZh9M-9VG5Mu-6K2bmc-6K65ej-6sENpU-6kEVnz-ezVD2d-okuSf-5KJxUm-4T3AJj-cez8ao-4UbrMn-oQupv8-68UahJ-a5Rjj8-4ZLuF6-2jpo3V1-4NfhLW-2hb6oKD-6iTeoh-sFParf-cez7Am-6F5Svf-8ENUyr-589sN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https://pixabay.com/photos/worm-worms-earth-vermiculture-1288092/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https://pixabay.com/get/g34786f7600cc3eb3081ed2b2300481dd34074cdc5ebf28941a3bbd662b2967c2aa9af392ef2a1d6217387dd444b52992_1280.jpg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https://pixabay.com/photos/combine-harvester-agriculture-702413/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https://pixabay.com/photos/dung-crap-space-crap-agriculture-500353/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https://pixabay.com/photos/compost-garden-waste-bio-nature-419261/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https://pixabay.com/get/g9f99ab288a862335e09fa430cc949188d864e3abb1eb4b386db58ee5a72acd607cb0dddf640477ea3b48e57962a16bd5_1280.jpg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https://pixabay.com/get/g705f1de07d9e74c5db57c6a305e9fe65a5539f8bae45bfcfea44768c208d61da9a53a2a6c6dec343a42955fec5e8fe11_1280.jpg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https://pixabay.com/photos/corn-field-harvested-mowed-cleared-3766181/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https://pixabay.com/get/gdac77c4bdd13bb1be31f42b2a7b2c3a9a56a33a39d751fac0895445be6a7b04d67cf73f88399f6566d0ce9709e23c67d_1280.jpg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33682034@N00/5538623239/in/photolist-ThCP8K-RVDiAp-27hVyZq-9xvsg9-25LGb7Y-86RPQm-9rqTJ8-eJjuEj-JZDs4Z-c1L9p1-KeUzo5-awwSET-bC2HuW-27nQTNB-9ti4WZ-c835U3-82CBdq-eeb7fF-LqLeaF-eegP2q-Tsdzfs-27M4Czg-feM5m-c41ymy-c833Ts-24X6WLu-n18R7u-TXFTG1-ebwYA8-2fx92GG-ePeZai-7YPjos-ePeZwR-26ggWzw-aq7SQw-bUox58-nWoxTr-n5DyaE-c834ff-9YM8Ee-ns2Mmg-82Cz67-86vEjk-mGvaZK-28oGGBk-feM5j-82zo1t-7Wvsug-bt3Zs7-mGuUE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https://pixabay.com/get/gacc84037e69d61651eb6d0aa60604d96ca85d790c7b2f35857fa19c774e7b22be7e46ac681006108bfe83bfe456a7f94_1280.jpg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5816823d6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a5816823d6_0_0:notes"/>
          <p:cNvSpPr/>
          <p:nvPr>
            <p:ph idx="2" type="sldImg"/>
          </p:nvPr>
        </p:nvSpPr>
        <p:spPr>
          <a:xfrm>
            <a:off x="382587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g2a5816823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33682034@N00/5538623239/in/photolist-ThCP8K-RVDiAp-27hVyZq-9xvsg9-25LGb7Y-86RPQm-9rqTJ8-eJjuEj-JZDs4Z-c1L9p1-KeUzo5-awwSET-bC2HuW-27nQTNB-9ti4WZ-c835U3-82CBdq-eeb7fF-LqLeaF-eegP2q-Tsdzfs-27M4Czg-feM5m-c41ymy-c833Ts-24X6WLu-n18R7u-TXFTG1-ebwYA8-2fx92GG-ePeZai-7YPjos-ePeZwR-26ggWzw-aq7SQw-bUox58-nWoxTr-n5DyaE-c834ff-9YM8Ee-ns2Mmg-82Cz67-86vEjk-mGvaZK-28oGGBk-feM5j-82zo1t-7Wvsug-bt3Zs7-mGuUE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https://pixabay.com/get/gacc84037e69d61651eb6d0aa60604d96ca85d790c7b2f35857fa19c774e7b22be7e46ac681006108bfe83bfe456a7f94_1280.jpg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09600" y="1600200"/>
            <a:ext cx="109712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 rot="5400000">
            <a:off x="7283708" y="1828980"/>
            <a:ext cx="5851525" cy="274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 rot="5400000">
            <a:off x="1696436" y="-812276"/>
            <a:ext cx="5851525" cy="8025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 rot="5400000">
            <a:off x="3832225" y="-1622425"/>
            <a:ext cx="4525962" cy="1097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/>
          <p:nvPr>
            <p:ph idx="2" type="pic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3" name="Google Shape;43;p1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15"/>
          <p:cNvSpPr txBox="1"/>
          <p:nvPr>
            <p:ph idx="2" type="body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6" name="Google Shape;66;p18"/>
          <p:cNvSpPr txBox="1"/>
          <p:nvPr>
            <p:ph idx="3" type="body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7" name="Google Shape;67;p18"/>
          <p:cNvSpPr txBox="1"/>
          <p:nvPr>
            <p:ph idx="4" type="body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609600" y="1600200"/>
            <a:ext cx="109712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5" Type="http://schemas.openxmlformats.org/officeDocument/2006/relationships/image" Target="../media/image6.jp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3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hyperlink" Target="https://www.klimatickazmena.cz/cs/adaptace/zemedelstv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558925" y="2852737"/>
            <a:ext cx="103616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ZADRŽOVÁNÍ VODY           V</a:t>
            </a:r>
            <a:r>
              <a:rPr b="1" lang="en-US" sz="6000">
                <a:solidFill>
                  <a:schemeClr val="lt1"/>
                </a:solidFill>
              </a:rPr>
              <a:t> KRAJINĚ</a:t>
            </a:r>
            <a:r>
              <a:rPr b="1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1475" y="2865437"/>
            <a:ext cx="4941887" cy="37068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048000" y="333375"/>
            <a:ext cx="6096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00025" y="261937"/>
            <a:ext cx="6759575" cy="531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Které vzorky zadržely nejvíce vody a které nejméně?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asi způsobuje rozdíly ve schopnosti půd nasáknout vodu? 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Proč je dobrá nasákavost půdy důležitá?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0"/>
            <a:ext cx="6588125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HUMUS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6937" y="3933825"/>
            <a:ext cx="3927475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2175" y="1125537"/>
            <a:ext cx="3927475" cy="293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550862" y="1825625"/>
            <a:ext cx="599598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zdravá půda musí obsahovat humus (odumřelé části rostlin a živočichů) </a:t>
            </a:r>
            <a:r>
              <a:rPr lang="en-US" sz="2400"/>
              <a:t>–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dokáže zadržet mnoho vody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humus je potrava pro organismy žijící    v půdě, jejich výměšky (trus rozpuštěný ve vodě</a:t>
            </a:r>
            <a:r>
              <a:rPr lang="en-US" sz="2400"/>
              <a:t>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využívají rostliny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bakterie, améby, žížaly, hmyz, 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houbová vlákna významně podporují udržování vody v půdě a podporují rostliny v růstu (mykorhiza)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1016000" y="4211637"/>
            <a:ext cx="720725" cy="428625"/>
          </a:xfrm>
          <a:prstGeom prst="rightArrow">
            <a:avLst>
              <a:gd fmla="val 15177" name="adj1"/>
              <a:gd fmla="val 50000" name="adj2"/>
            </a:avLst>
          </a:prstGeom>
          <a:solidFill>
            <a:srgbClr val="262626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1987550" y="444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CHEMIE A TĚŽKÁ TECHNIKA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9237" y="4064000"/>
            <a:ext cx="4106862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9237" y="1152525"/>
            <a:ext cx="545465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477837" y="1793875"/>
            <a:ext cx="599598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používáním chemických hnojiv              a pesticidů se poškozují půdní organismy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těžká mechanizace půdu zhutňuje, nemohou jí dobře prorůstat kořeny rostlin, voda se nevsakuje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v suché půdě není život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054100" y="4126012"/>
            <a:ext cx="546000" cy="426900"/>
          </a:xfrm>
          <a:prstGeom prst="rightArrow">
            <a:avLst>
              <a:gd fmla="val 13155" name="adj1"/>
              <a:gd fmla="val 50000" name="adj2"/>
            </a:avLst>
          </a:prstGeom>
          <a:solidFill>
            <a:srgbClr val="262626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2062162" y="-269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ZLEPŠOVÁNÍ SCHOPNOSTI PŮDY ZADRŽET VODU</a:t>
            </a: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2237" y="1174750"/>
            <a:ext cx="4138612" cy="27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2237" y="4005262"/>
            <a:ext cx="4138612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11600" y="3933825"/>
            <a:ext cx="37719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838200" y="1825625"/>
            <a:ext cx="64960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hnojení tuhými statkovými hnojivy – nejčastěji podestýlka z kravínů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kompost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zelené hnojení – bobovité rostliny vázající dusík (vojtěška, hrách, čočka, jetel, …)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2237" y="4022725"/>
            <a:ext cx="4138612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5862" y="1141412"/>
            <a:ext cx="4352925" cy="279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7350" y="3830637"/>
            <a:ext cx="4506912" cy="298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622300" y="1484312"/>
            <a:ext cx="64960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zelené hnojení </a:t>
            </a:r>
            <a:r>
              <a:rPr lang="en-US" sz="2400"/>
              <a:t>–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svazenka vratičolistá – oblíbená na zahradách, medonosná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ponechání částí sklizených rostlin na poli </a:t>
            </a:r>
            <a:r>
              <a:rPr lang="en-US" sz="2400"/>
              <a:t>–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zdroj organické hmoty, mulč </a:t>
            </a:r>
            <a:r>
              <a:rPr lang="en-US" sz="2400"/>
              <a:t>–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půda zůstává déle vlhká a neosychá 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>
            <p:ph type="title"/>
          </p:nvPr>
        </p:nvSpPr>
        <p:spPr>
          <a:xfrm>
            <a:off x="2062162" y="-269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ZLEPŠOVÁNÍ SCHOPNOSTI PŮDY ZADRŽET VODU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-457200" y="444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DISKU</a:t>
            </a:r>
            <a:r>
              <a:rPr lang="en-US">
                <a:solidFill>
                  <a:schemeClr val="lt1"/>
                </a:solidFill>
              </a:rPr>
              <a:t>S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0412" y="1179512"/>
            <a:ext cx="5022850" cy="33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0412" y="4352925"/>
            <a:ext cx="4497387" cy="29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85475" y="1179500"/>
            <a:ext cx="6966000" cy="5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•</a:t>
            </a:r>
            <a:r>
              <a:rPr b="1" i="1" lang="en-US" sz="1800"/>
              <a:t> </a:t>
            </a:r>
            <a:r>
              <a:rPr b="1" lang="en-US" sz="1800"/>
              <a:t>Jaká je role vegetace v krajině při zadržování vody?</a:t>
            </a:r>
            <a:endParaRPr b="1" sz="1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27DA4"/>
                </a:solidFill>
              </a:rPr>
              <a:t>Kořeny zabraňují odtoku vody, fungují jako přehrada = infiltrace.</a:t>
            </a:r>
            <a:endParaRPr i="1" sz="1800">
              <a:solidFill>
                <a:srgbClr val="027DA4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• Co si myslíte o odvodnění (melioraci) zemědělské půdy? Proč k tomu došlo a jaké jsou jeho dopady dnes?</a:t>
            </a:r>
            <a:endParaRPr b="1" sz="18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27DA4"/>
                </a:solidFill>
              </a:rPr>
              <a:t>MELIORACE = odtok vody z mokrých polí, aby na nich bylo možné snadno hospodařit v obrovských měřítkách pomocí těžkých strojů. V dnešní době nám velmi chybí voda, která mizí těmito drenážními trubkami, a krajina trpí suchem. Není schopna nasát velké množství vody, které přichází s dešti. Existují lidé, kteří se snaží zadržet vodu v krajině „deaktivací“ těchto drenážních trubek, obnovením přírodních vodních ploch a vodních cest v krajině. Existuje vůle změnit styl zemědělství, které používá těžkou mechanizaci a zpevňuje půdu, což ji činí méně propustnou pro vodu. Dešťová voda odtéká a přívalové deště berou velké množství půdy – eroze půdy je vážným dlouhodobým problémem. Půda není obnovitelným zdrojem, vytvoření několika centimetrů trvá tisíce let a my ji ztrácíme v rámci několika let.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5816823d6_0_0"/>
          <p:cNvSpPr txBox="1"/>
          <p:nvPr>
            <p:ph type="title"/>
          </p:nvPr>
        </p:nvSpPr>
        <p:spPr>
          <a:xfrm>
            <a:off x="766762" y="115887"/>
            <a:ext cx="102966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 ZADRŽOVÁNÍ VODY V PŮDĚ POMÁHÁ PŘIZPŮSOBIT SE KLIMATICKÉ ZMĚNĚ V</a:t>
            </a:r>
            <a:r>
              <a:rPr lang="en-US" sz="2400">
                <a:solidFill>
                  <a:schemeClr val="lt1"/>
                </a:solidFill>
              </a:rPr>
              <a:t> KRAJINĚ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152" name="Google Shape;152;g2a5816823d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0412" y="1179512"/>
            <a:ext cx="5022849" cy="33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a5816823d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0412" y="4352925"/>
            <a:ext cx="4497386" cy="296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a5816823d6_0_0"/>
          <p:cNvSpPr txBox="1"/>
          <p:nvPr>
            <p:ph idx="1" type="body"/>
          </p:nvPr>
        </p:nvSpPr>
        <p:spPr>
          <a:xfrm>
            <a:off x="0" y="1268400"/>
            <a:ext cx="7003800" cy="55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-US" sz="2300"/>
              <a:t>Jak upravit krajinu, tak aby byla připravena na dopady klimatické změny (sucha                a přívalové povodně)? </a:t>
            </a:r>
            <a:endParaRPr b="1" sz="2300"/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-US" sz="2300"/>
              <a:t>Jak bychom mohli zadržovat více vody            a ztrácet méně vody evapotranspirací?</a:t>
            </a:r>
            <a:endParaRPr sz="31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27DA4"/>
                </a:solidFill>
                <a:highlight>
                  <a:srgbClr val="FFFFFF"/>
                </a:highlight>
              </a:rPr>
              <a:t>- více menších vodních útvarů (tůně, rybníky) a revitalizovaných regulovaných vodních toků, prostorově rozmanitější krajina (zatravňování, remízky, meze, lesní pásy)</a:t>
            </a:r>
            <a:endParaRPr i="1" sz="1800">
              <a:solidFill>
                <a:srgbClr val="027DA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27DA4"/>
                </a:solidFill>
                <a:highlight>
                  <a:srgbClr val="FFFFFF"/>
                </a:highlight>
              </a:rPr>
              <a:t>- např. viz: </a:t>
            </a:r>
            <a:r>
              <a:rPr i="1" lang="en-US" sz="1800" u="sng">
                <a:solidFill>
                  <a:srgbClr val="027DA4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https://www.klimatickazmena.cz/cs/adaptace/zemedelstvi/</a:t>
            </a:r>
            <a:r>
              <a:rPr i="1" lang="en-US" sz="1800">
                <a:solidFill>
                  <a:srgbClr val="027DA4"/>
                </a:solidFill>
                <a:highlight>
                  <a:srgbClr val="FFFFFF"/>
                </a:highlight>
              </a:rPr>
              <a:t> </a:t>
            </a:r>
            <a:endParaRPr i="1" sz="1800">
              <a:solidFill>
                <a:srgbClr val="027DA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2019-10-14T18:59:57Z</dcterms:created>
  <dc:creator>MÁRTI2</dc:creator>
</cp:coreProperties>
</file>