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6858000" cx="121904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GoogleSlidesCustomDataVersion2">
      <go:slidesCustomData xmlns:go="http://customooxmlschemas.google.com/" r:id="rId14" roundtripDataSignature="AMtx7miIfsbtwDdLKBnzRQEDfXnugqSd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customschemas.google.com/relationships/presentationmetadata" Target="meta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2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1" name="Google Shape;91;p2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Radka Zelená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99" name="Google Shape;99;p3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00" name="Google Shape;100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29278394@N00/2457055952/in/photolist-4K848E-L4xSv-8KSSHV-6sWTxW-5SiVk7-a3EFtR-hQxgAK-bDTKcD-9TKaVB-ayyurP-eLpfhA-an6QBM-JC61r2-6JkweH-4mRdNK-DqAq5-8MHFhz-veRmX9-87ujm1-6K2pbi-7yFffc-8MHFhT-iLiCux-G9MJX-6kEWnn-5XZh9M-9VG5Mu-6K2bmc-6K65ej-6sENpU-6kEVnz-ezVD2d-okuSf-5KJxUm-4T3AJj-cez8ao-4UbrMn-oQupv8-68UahJ-a5Rjj8-4ZLuF6-2jpo3V1-4NfhLW-2hb6oKD-6iTeoh-sFParf-cez7Am-6F5Svf-8ENUyr-589sNC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https://pixabay.com/photos/worm-worms-earth-vermiculture-1288092/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4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09" name="Google Shape;109;p4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0" name="Google Shape;110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https://pixabay.com/get/g34786f7600cc3eb3081ed2b2300481dd34074cdc5ebf28941a3bbd662b2967c2aa9af392ef2a1d6217387dd444b52992_1280.jpg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https://pixabay.com/photos/combine-harvester-agriculture-702413/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20" name="Google Shape;12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https://pixabay.com/photos/dung-crap-space-crap-agriculture-500353/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https://pixabay.com/photos/compost-garden-waste-bio-nature-419261/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https://pixabay.com/get/g9f99ab288a862335e09fa430cc949188d864e3abb1eb4b386db58ee5a72acd607cb0dddf640477ea3b48e57962a16bd5_1280.jpg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29" name="Google Shape;129;p6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30" name="Google Shape;130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https://pixabay.com/get/g705f1de07d9e74c5db57c6a305e9fe65a5539f8bae45bfcfea44768c208d61da9a53a2a6c6dec343a42955fec5e8fe11_1280.jpg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https://pixabay.com/photos/corn-field-harvested-mowed-cleared-3766181/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https://pixabay.com/get/gdac77c4bdd13bb1be31f42b2a7b2c3a9a56a33a39d751fac0895445be6a7b04d67cf73f88399f6566d0ce9709e23c67d_1280.jpg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7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39" name="Google Shape;139;p7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0" name="Google Shape;140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33682034@N00/5538623239/in/photolist-ThCP8K-RVDiAp-27hVyZq-9xvsg9-25LGb7Y-86RPQm-9rqTJ8-eJjuEj-JZDs4Z-c1L9p1-KeUzo5-awwSET-bC2HuW-27nQTNB-9ti4WZ-c835U3-82CBdq-eeb7fF-LqLeaF-eegP2q-Tsdzfs-27M4Czg-feM5m-c41ymy-c833Ts-24X6WLu-n18R7u-TXFTG1-ebwYA8-2fx92GG-ePeZai-7YPjos-ePeZwR-26ggWzw-aq7SQw-bUox58-nWoxTr-n5DyaE-c834ff-9YM8Ee-ns2Mmg-82Cz67-86vEjk-mGvaZK-28oGGBk-feM5j-82zo1t-7Wvsug-bt3Zs7-mGuUE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https://pixabay.com/get/gacc84037e69d61651eb6d0aa60604d96ca85d790c7b2f35857fa19c774e7b22be7e46ac681006108bfe83bfe456a7f94_1280.jpg</a:t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:notes"/>
          <p:cNvSpPr txBox="1"/>
          <p:nvPr/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fld id="{00000000-1234-1234-1234-123412341234}" type="slidenum">
              <a:rPr b="0" i="0" lang="en-US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/>
          </a:p>
        </p:txBody>
      </p:sp>
      <p:sp>
        <p:nvSpPr>
          <p:cNvPr id="148" name="Google Shape;148;p8:notes"/>
          <p:cNvSpPr/>
          <p:nvPr>
            <p:ph idx="2" type="sldImg"/>
          </p:nvPr>
        </p:nvSpPr>
        <p:spPr>
          <a:xfrm>
            <a:off x="382587" y="685800"/>
            <a:ext cx="60928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49" name="Google Shape;149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Photo: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www.flickr.com/photos/33682034@N00/5538623239/in/photolist-ThCP8K-RVDiAp-27hVyZq-9xvsg9-25LGb7Y-86RPQm-9rqTJ8-eJjuEj-JZDs4Z-c1L9p1-KeUzo5-awwSET-bC2HuW-27nQTNB-9ti4WZ-c835U3-82CBdq-eeb7fF-LqLeaF-eegP2q-Tsdzfs-27M4Czg-feM5m-c41ymy-c833Ts-24X6WLu-n18R7u-TXFTG1-ebwYA8-2fx92GG-ePeZai-7YPjos-ePeZwR-26ggWzw-aq7SQw-bUox58-nWoxTr-n5DyaE-c834ff-9YM8Ee-ns2Mmg-82Cz67-86vEjk-mGvaZK-28oGGBk-feM5j-82zo1t-7Wvsug-bt3Zs7-mGuUE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US"/>
              <a:t>https://pixabay.com/get/gacc84037e69d61651eb6d0aa60604d96ca85d790c7b2f35857fa19c774e7b22be7e46ac681006108bfe83bfe456a7f94_1280.jpg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dia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0"/>
          <p:cNvSpPr txBox="1"/>
          <p:nvPr>
            <p:ph type="ctrTitle"/>
          </p:nvPr>
        </p:nvSpPr>
        <p:spPr>
          <a:xfrm>
            <a:off x="914281" y="2130426"/>
            <a:ext cx="10361851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10"/>
          <p:cNvSpPr txBox="1"/>
          <p:nvPr>
            <p:ph idx="1" type="subTitle"/>
          </p:nvPr>
        </p:nvSpPr>
        <p:spPr>
          <a:xfrm>
            <a:off x="1828562" y="3886200"/>
            <a:ext cx="853328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/>
            </a:lvl9pPr>
          </a:lstStyle>
          <a:p/>
        </p:txBody>
      </p:sp>
      <p:sp>
        <p:nvSpPr>
          <p:cNvPr id="18" name="Google Shape;18;p1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0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0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 tartalomrész" type="twoObj">
  <p:cSld name="TWO_OBJECTS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9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" type="body"/>
          </p:nvPr>
        </p:nvSpPr>
        <p:spPr>
          <a:xfrm>
            <a:off x="609521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4" name="Google Shape;74;p19"/>
          <p:cNvSpPr txBox="1"/>
          <p:nvPr>
            <p:ph idx="2" type="body"/>
          </p:nvPr>
        </p:nvSpPr>
        <p:spPr>
          <a:xfrm>
            <a:off x="6196793" y="1600201"/>
            <a:ext cx="53840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sz="1800"/>
            </a:lvl9pPr>
          </a:lstStyle>
          <a:p/>
        </p:txBody>
      </p:sp>
      <p:sp>
        <p:nvSpPr>
          <p:cNvPr id="75" name="Google Shape;75;p1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9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19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zakaszfejléc" type="secHead">
  <p:cSld name="SECTION_HEADER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0"/>
          <p:cNvSpPr txBox="1"/>
          <p:nvPr>
            <p:ph type="title"/>
          </p:nvPr>
        </p:nvSpPr>
        <p:spPr>
          <a:xfrm>
            <a:off x="962959" y="4406901"/>
            <a:ext cx="10361851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4000" cap="none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0" name="Google Shape;80;p20"/>
          <p:cNvSpPr txBox="1"/>
          <p:nvPr>
            <p:ph idx="1" type="body"/>
          </p:nvPr>
        </p:nvSpPr>
        <p:spPr>
          <a:xfrm>
            <a:off x="962959" y="2906713"/>
            <a:ext cx="10361851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9pPr>
          </a:lstStyle>
          <a:p/>
        </p:txBody>
      </p:sp>
      <p:sp>
        <p:nvSpPr>
          <p:cNvPr id="81" name="Google Shape;81;p20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2" name="Google Shape;82;p20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3" name="Google Shape;83;p20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1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1"/>
          <p:cNvSpPr txBox="1"/>
          <p:nvPr>
            <p:ph idx="1" type="body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24" name="Google Shape;24;p11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1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1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üggőleges cím és szöveg" type="vertTitleAndTx">
  <p:cSld name="VERTICAL_TITLE_AND_VERTICAL_TEX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2"/>
          <p:cNvSpPr txBox="1"/>
          <p:nvPr>
            <p:ph type="title"/>
          </p:nvPr>
        </p:nvSpPr>
        <p:spPr>
          <a:xfrm rot="5400000">
            <a:off x="7283708" y="1828980"/>
            <a:ext cx="5851525" cy="274284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2"/>
          <p:cNvSpPr txBox="1"/>
          <p:nvPr>
            <p:ph idx="1" type="body"/>
          </p:nvPr>
        </p:nvSpPr>
        <p:spPr>
          <a:xfrm rot="5400000">
            <a:off x="1696436" y="-812276"/>
            <a:ext cx="5851525" cy="80253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0" name="Google Shape;30;p12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2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2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ím és függőleges szöveg" type="vertTx">
  <p:cSld name="VERTICAL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3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3"/>
          <p:cNvSpPr txBox="1"/>
          <p:nvPr>
            <p:ph idx="1" type="body"/>
          </p:nvPr>
        </p:nvSpPr>
        <p:spPr>
          <a:xfrm rot="5400000">
            <a:off x="3832225" y="-1622425"/>
            <a:ext cx="4525962" cy="10971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9pPr>
          </a:lstStyle>
          <a:p/>
        </p:txBody>
      </p:sp>
      <p:sp>
        <p:nvSpPr>
          <p:cNvPr id="36" name="Google Shape;36;p13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7" name="Google Shape;37;p13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3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Kép képaláírással" type="picTx">
  <p:cSld name="PICTURE_WITH_CAPTION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4"/>
          <p:cNvSpPr txBox="1"/>
          <p:nvPr>
            <p:ph type="title"/>
          </p:nvPr>
        </p:nvSpPr>
        <p:spPr>
          <a:xfrm>
            <a:off x="2389406" y="4800600"/>
            <a:ext cx="7314248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1" name="Google Shape;41;p14"/>
          <p:cNvSpPr/>
          <p:nvPr>
            <p:ph idx="2" type="pic"/>
          </p:nvPr>
        </p:nvSpPr>
        <p:spPr>
          <a:xfrm>
            <a:off x="2389406" y="612775"/>
            <a:ext cx="7314248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42" name="Google Shape;42;p14"/>
          <p:cNvSpPr txBox="1"/>
          <p:nvPr>
            <p:ph idx="1" type="body"/>
          </p:nvPr>
        </p:nvSpPr>
        <p:spPr>
          <a:xfrm>
            <a:off x="2389406" y="5367338"/>
            <a:ext cx="7314248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43" name="Google Shape;43;p14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14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5" name="Google Shape;45;p14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artalomrész képaláírással" type="objTx">
  <p:cSld name="OBJECT_WITH_CAPTION_TEXT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5"/>
          <p:cNvSpPr txBox="1"/>
          <p:nvPr>
            <p:ph type="title"/>
          </p:nvPr>
        </p:nvSpPr>
        <p:spPr>
          <a:xfrm>
            <a:off x="609521" y="273050"/>
            <a:ext cx="4010562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sz="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" type="body"/>
          </p:nvPr>
        </p:nvSpPr>
        <p:spPr>
          <a:xfrm>
            <a:off x="4766113" y="273051"/>
            <a:ext cx="6814779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9pPr>
          </a:lstStyle>
          <a:p/>
        </p:txBody>
      </p:sp>
      <p:sp>
        <p:nvSpPr>
          <p:cNvPr id="49" name="Google Shape;49;p15"/>
          <p:cNvSpPr txBox="1"/>
          <p:nvPr>
            <p:ph idx="2" type="body"/>
          </p:nvPr>
        </p:nvSpPr>
        <p:spPr>
          <a:xfrm>
            <a:off x="609521" y="1435101"/>
            <a:ext cx="4010562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sz="900"/>
            </a:lvl9pPr>
          </a:lstStyle>
          <a:p/>
        </p:txBody>
      </p:sp>
      <p:sp>
        <p:nvSpPr>
          <p:cNvPr id="50" name="Google Shape;50;p15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5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5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Üres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6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5" name="Google Shape;55;p16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6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sak cím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17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Összehasonlítás" type="twoTxTwoObj">
  <p:cSld name="TWO_OBJECTS_WITH_TEXT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8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609521" y="1535113"/>
            <a:ext cx="5386216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5" name="Google Shape;65;p18"/>
          <p:cNvSpPr txBox="1"/>
          <p:nvPr>
            <p:ph idx="2" type="body"/>
          </p:nvPr>
        </p:nvSpPr>
        <p:spPr>
          <a:xfrm>
            <a:off x="609521" y="2174875"/>
            <a:ext cx="5386216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6" name="Google Shape;66;p18"/>
          <p:cNvSpPr txBox="1"/>
          <p:nvPr>
            <p:ph idx="3" type="body"/>
          </p:nvPr>
        </p:nvSpPr>
        <p:spPr>
          <a:xfrm>
            <a:off x="6192561" y="1535113"/>
            <a:ext cx="5388332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sz="1600"/>
            </a:lvl9pPr>
          </a:lstStyle>
          <a:p/>
        </p:txBody>
      </p:sp>
      <p:sp>
        <p:nvSpPr>
          <p:cNvPr id="67" name="Google Shape;67;p18"/>
          <p:cNvSpPr txBox="1"/>
          <p:nvPr>
            <p:ph idx="4" type="body"/>
          </p:nvPr>
        </p:nvSpPr>
        <p:spPr>
          <a:xfrm>
            <a:off x="6192561" y="2174875"/>
            <a:ext cx="5388332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sz="1600"/>
            </a:lvl9pPr>
          </a:lstStyle>
          <a:p/>
        </p:txBody>
      </p:sp>
      <p:sp>
        <p:nvSpPr>
          <p:cNvPr id="68" name="Google Shape;68;p18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9" name="Google Shape;69;p18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8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9"/>
          <p:cNvSpPr txBox="1"/>
          <p:nvPr>
            <p:ph type="title"/>
          </p:nvPr>
        </p:nvSpPr>
        <p:spPr>
          <a:xfrm>
            <a:off x="609600" y="274637"/>
            <a:ext cx="109712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4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9"/>
          <p:cNvSpPr txBox="1"/>
          <p:nvPr>
            <p:ph idx="1" type="body"/>
          </p:nvPr>
        </p:nvSpPr>
        <p:spPr>
          <a:xfrm>
            <a:off x="609600" y="1600200"/>
            <a:ext cx="10971212" cy="45259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9"/>
          <p:cNvSpPr txBox="1"/>
          <p:nvPr>
            <p:ph idx="10" type="dt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9"/>
          <p:cNvSpPr txBox="1"/>
          <p:nvPr>
            <p:ph idx="11" type="ftr"/>
          </p:nvPr>
        </p:nvSpPr>
        <p:spPr>
          <a:xfrm>
            <a:off x="4165600" y="6245225"/>
            <a:ext cx="3859212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9"/>
          <p:cNvSpPr txBox="1"/>
          <p:nvPr>
            <p:ph idx="12" type="sldNum"/>
          </p:nvPr>
        </p:nvSpPr>
        <p:spPr>
          <a:xfrm>
            <a:off x="8736012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6.png"/><Relationship Id="rId4" Type="http://schemas.openxmlformats.org/officeDocument/2006/relationships/image" Target="../media/image6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Relationship Id="rId4" Type="http://schemas.openxmlformats.org/officeDocument/2006/relationships/image" Target="../media/image4.jpg"/><Relationship Id="rId5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Relationship Id="rId4" Type="http://schemas.openxmlformats.org/officeDocument/2006/relationships/image" Target="../media/image12.jpg"/><Relationship Id="rId5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Relationship Id="rId4" Type="http://schemas.openxmlformats.org/officeDocument/2006/relationships/image" Target="../media/image9.jpg"/><Relationship Id="rId5" Type="http://schemas.openxmlformats.org/officeDocument/2006/relationships/image" Target="../media/image10.jpg"/><Relationship Id="rId6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6.png"/><Relationship Id="rId4" Type="http://schemas.openxmlformats.org/officeDocument/2006/relationships/image" Target="../media/image5.jpg"/><Relationship Id="rId5" Type="http://schemas.openxmlformats.org/officeDocument/2006/relationships/image" Target="../media/image11.jpg"/><Relationship Id="rId6" Type="http://schemas.openxmlformats.org/officeDocument/2006/relationships/image" Target="../media/image1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Relationship Id="rId5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png"/><Relationship Id="rId4" Type="http://schemas.openxmlformats.org/officeDocument/2006/relationships/image" Target="../media/image14.jpg"/><Relationship Id="rId5" Type="http://schemas.openxmlformats.org/officeDocument/2006/relationships/image" Target="../media/image7.jpg"/><Relationship Id="rId6" Type="http://schemas.openxmlformats.org/officeDocument/2006/relationships/hyperlink" Target="http://www.opatreni-adaptace.c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"/>
          <p:cNvSpPr txBox="1"/>
          <p:nvPr/>
        </p:nvSpPr>
        <p:spPr>
          <a:xfrm>
            <a:off x="1558925" y="2852737"/>
            <a:ext cx="10361612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Arial"/>
              <a:buNone/>
            </a:pPr>
            <a:r>
              <a:rPr b="1" i="0" lang="en-US" sz="6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ZADRŽOVÁNÍ VODY           V PŮDĚ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721475" y="2865437"/>
            <a:ext cx="4941887" cy="3706812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Google Shape;95;p2"/>
          <p:cNvSpPr txBox="1"/>
          <p:nvPr/>
        </p:nvSpPr>
        <p:spPr>
          <a:xfrm>
            <a:off x="3048000" y="333375"/>
            <a:ext cx="6096000" cy="768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EXPERIMENT</a:t>
            </a:r>
            <a:endParaRPr/>
          </a:p>
        </p:txBody>
      </p:sp>
      <p:sp>
        <p:nvSpPr>
          <p:cNvPr id="96" name="Google Shape;96;p2"/>
          <p:cNvSpPr txBox="1"/>
          <p:nvPr/>
        </p:nvSpPr>
        <p:spPr>
          <a:xfrm>
            <a:off x="200025" y="261937"/>
            <a:ext cx="6759575" cy="53197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rPr b="0" i="0" lang="en-US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       </a:t>
            </a:r>
            <a:endParaRPr/>
          </a:p>
          <a:p>
            <a:pPr indent="0" lvl="0" mar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</a:pPr>
            <a:r>
              <a:t/>
            </a:r>
            <a:endParaRPr b="1" i="0" sz="4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 vzorky zadržely nejvíce vody a které nejméně?</a:t>
            </a:r>
            <a:endParaRPr sz="24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Co asi způsobuje rozdíly ve schopnosti půd nasáknout vodu?  </a:t>
            </a:r>
            <a:endParaRPr sz="2400"/>
          </a:p>
          <a:p>
            <a:pPr indent="-3365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Arial"/>
              <a:buChar char="●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Proč je dobrá nasákavost půdy důležitá?</a:t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3"/>
          <p:cNvSpPr txBox="1"/>
          <p:nvPr>
            <p:ph type="title"/>
          </p:nvPr>
        </p:nvSpPr>
        <p:spPr>
          <a:xfrm>
            <a:off x="838200" y="0"/>
            <a:ext cx="6588125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HUMUS</a:t>
            </a:r>
            <a:endParaRPr/>
          </a:p>
        </p:txBody>
      </p:sp>
      <p:pic>
        <p:nvPicPr>
          <p:cNvPr id="103" name="Google Shape;103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246937" y="3933825"/>
            <a:ext cx="3927475" cy="294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242175" y="1125537"/>
            <a:ext cx="3927475" cy="2935287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3"/>
          <p:cNvSpPr txBox="1"/>
          <p:nvPr>
            <p:ph idx="1" type="body"/>
          </p:nvPr>
        </p:nvSpPr>
        <p:spPr>
          <a:xfrm>
            <a:off x="550862" y="1825625"/>
            <a:ext cx="599598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zdravá půda musí obsahovat humus (odumřelé části rostlin a živočichů) </a:t>
            </a:r>
            <a:r>
              <a:rPr lang="en-US" sz="2400"/>
              <a:t>–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dokáže zadržet mnoho vody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humus je potrava pro organismy žijící    v půdě, jejich výměšky (trus rozpuštěný ve vodě</a:t>
            </a:r>
            <a:r>
              <a:rPr lang="en-US" sz="2400"/>
              <a:t>)</a:t>
            </a: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využívají rostliny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bakterie, améby, žížaly, hmyz, …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houbová vlákna významně podporují udržování vody v půdě a podporují rostliny v růstu (mykorhiza)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06" name="Google Shape;106;p3"/>
          <p:cNvSpPr/>
          <p:nvPr/>
        </p:nvSpPr>
        <p:spPr>
          <a:xfrm>
            <a:off x="1016000" y="4211637"/>
            <a:ext cx="720725" cy="428625"/>
          </a:xfrm>
          <a:prstGeom prst="rightArrow">
            <a:avLst>
              <a:gd fmla="val 15177" name="adj1"/>
              <a:gd fmla="val 50000" name="adj2"/>
            </a:avLst>
          </a:prstGeom>
          <a:solidFill>
            <a:srgbClr val="262626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4"/>
          <p:cNvSpPr txBox="1"/>
          <p:nvPr>
            <p:ph type="title"/>
          </p:nvPr>
        </p:nvSpPr>
        <p:spPr>
          <a:xfrm>
            <a:off x="1987550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Arial"/>
              <a:buNone/>
            </a:pPr>
            <a:r>
              <a:rPr b="0" i="0" lang="en-US" sz="36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       CHEMIE A TĚŽKÁ TECHNIKA</a:t>
            </a:r>
            <a:endParaRPr/>
          </a:p>
        </p:txBody>
      </p:sp>
      <p:pic>
        <p:nvPicPr>
          <p:cNvPr id="113" name="Google Shape;113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599237" y="4064000"/>
            <a:ext cx="4106862" cy="2749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599237" y="1152525"/>
            <a:ext cx="5454650" cy="3067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4"/>
          <p:cNvSpPr txBox="1"/>
          <p:nvPr/>
        </p:nvSpPr>
        <p:spPr>
          <a:xfrm>
            <a:off x="477837" y="1793875"/>
            <a:ext cx="599598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používáním chemických hnojiv              a pesticidů se poškozují půdní organismy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těžká mechanizace půdu zhutňuje, nemohou jí dobře prorůstat kořeny rostlin, voda se nevsakuje           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              v suché půdě není život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/>
          </a:p>
        </p:txBody>
      </p:sp>
      <p:sp>
        <p:nvSpPr>
          <p:cNvPr id="116" name="Google Shape;116;p4"/>
          <p:cNvSpPr/>
          <p:nvPr/>
        </p:nvSpPr>
        <p:spPr>
          <a:xfrm>
            <a:off x="1097600" y="4150987"/>
            <a:ext cx="546000" cy="426900"/>
          </a:xfrm>
          <a:prstGeom prst="rightArrow">
            <a:avLst>
              <a:gd fmla="val 13155" name="adj1"/>
              <a:gd fmla="val 50000" name="adj2"/>
            </a:avLst>
          </a:prstGeom>
          <a:solidFill>
            <a:srgbClr val="262626"/>
          </a:solidFill>
          <a:ln cap="flat" cmpd="sng" w="25400">
            <a:solidFill>
              <a:srgbClr val="89A4A7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"/>
          <p:cNvSpPr txBox="1"/>
          <p:nvPr>
            <p:ph type="title"/>
          </p:nvPr>
        </p:nvSpPr>
        <p:spPr>
          <a:xfrm>
            <a:off x="2062162" y="-269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ZLEPŠOVÁNÍ SCHOPNOSTI PŮDY ZADRŽET VODU</a:t>
            </a:r>
            <a:endParaRPr/>
          </a:p>
        </p:txBody>
      </p:sp>
      <p:pic>
        <p:nvPicPr>
          <p:cNvPr id="123" name="Google Shape;123;p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2237" y="1174750"/>
            <a:ext cx="4138612" cy="275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Google Shape;124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742237" y="4005262"/>
            <a:ext cx="4138612" cy="2757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911600" y="3933825"/>
            <a:ext cx="3771900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5"/>
          <p:cNvSpPr txBox="1"/>
          <p:nvPr>
            <p:ph idx="1" type="body"/>
          </p:nvPr>
        </p:nvSpPr>
        <p:spPr>
          <a:xfrm>
            <a:off x="838200" y="1825625"/>
            <a:ext cx="64960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hnojení tuhými statkovými hnojivy – nejčastěji podestýlka z kravínů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kompost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zelené hnojení – bobovité rostliny vázající dusík (vojtěška, hrách, čočka, jetel, …)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2237" y="4022725"/>
            <a:ext cx="4138612" cy="25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35862" y="1141412"/>
            <a:ext cx="4352925" cy="2792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927350" y="3830637"/>
            <a:ext cx="4506912" cy="2982912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6"/>
          <p:cNvSpPr txBox="1"/>
          <p:nvPr>
            <p:ph idx="1" type="body"/>
          </p:nvPr>
        </p:nvSpPr>
        <p:spPr>
          <a:xfrm>
            <a:off x="622300" y="1484312"/>
            <a:ext cx="6496050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zelené hnojení </a:t>
            </a:r>
            <a:r>
              <a:rPr lang="en-US" sz="2400"/>
              <a:t>–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svazenka vratičolistá – oblíbená na zahradách, medonosná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ponechání částí sklizených rostlin na poli </a:t>
            </a:r>
            <a:r>
              <a:rPr lang="en-US" sz="2400"/>
              <a:t>–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zdroj organické hmoty, mulč </a:t>
            </a:r>
            <a:r>
              <a:rPr lang="en-US" sz="2400"/>
              <a:t>–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půda zůstává déle vlhká a neosychá 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6"/>
          <p:cNvSpPr txBox="1"/>
          <p:nvPr>
            <p:ph type="title"/>
          </p:nvPr>
        </p:nvSpPr>
        <p:spPr>
          <a:xfrm>
            <a:off x="2062162" y="-26987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b="0" i="0" lang="en-US" sz="28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ZLEPŠOVÁNÍ SCHOPNOSTI PŮDY ZADRŽET VODU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"/>
          <p:cNvSpPr txBox="1"/>
          <p:nvPr>
            <p:ph type="title"/>
          </p:nvPr>
        </p:nvSpPr>
        <p:spPr>
          <a:xfrm>
            <a:off x="-457200" y="44450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Arial"/>
              <a:buNone/>
            </a:pP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DISKU</a:t>
            </a:r>
            <a:r>
              <a:rPr lang="en-US">
                <a:solidFill>
                  <a:schemeClr val="lt1"/>
                </a:solidFill>
              </a:rPr>
              <a:t>S</a:t>
            </a:r>
            <a:r>
              <a:rPr b="0" i="0" lang="en-US" sz="4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/>
          </a:p>
        </p:txBody>
      </p:sp>
      <p:pic>
        <p:nvPicPr>
          <p:cNvPr id="143" name="Google Shape;14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0412" y="1179512"/>
            <a:ext cx="5022850" cy="33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0412" y="4352925"/>
            <a:ext cx="4497387" cy="29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7"/>
          <p:cNvSpPr txBox="1"/>
          <p:nvPr>
            <p:ph idx="1" type="body"/>
          </p:nvPr>
        </p:nvSpPr>
        <p:spPr>
          <a:xfrm>
            <a:off x="622300" y="1484312"/>
            <a:ext cx="6429375" cy="435133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Jak byste zlepšili půdu na své vlastní zahrádce? 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n-US" sz="2400"/>
              <a:t>Jaká </a:t>
            </a: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opatření byste provedli, abyste v půdě zadrželi co nejvíce vody?</a:t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US" sz="24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Které rostliny více trpí suchem a které jsou vůči suchu odolnější? </a:t>
            </a:r>
            <a:endParaRPr/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8"/>
          <p:cNvSpPr txBox="1"/>
          <p:nvPr>
            <p:ph type="title"/>
          </p:nvPr>
        </p:nvSpPr>
        <p:spPr>
          <a:xfrm>
            <a:off x="766762" y="115887"/>
            <a:ext cx="10296525" cy="9366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</a:pPr>
            <a:r>
              <a:rPr b="0" i="0" lang="en-US" sz="24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JAK ZADRŽOVÁNÍ VODY V PŮDĚ POMÁHÁ PŘIZPŮSOBIT SE KLIMATICKÉ ZMĚNĚ VE MĚSTĚ?</a:t>
            </a:r>
            <a:endParaRPr/>
          </a:p>
        </p:txBody>
      </p:sp>
      <p:pic>
        <p:nvPicPr>
          <p:cNvPr id="152" name="Google Shape;152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110412" y="1179512"/>
            <a:ext cx="5022850" cy="3346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110412" y="4352925"/>
            <a:ext cx="4497387" cy="29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8"/>
          <p:cNvSpPr txBox="1"/>
          <p:nvPr>
            <p:ph idx="1" type="body"/>
          </p:nvPr>
        </p:nvSpPr>
        <p:spPr>
          <a:xfrm>
            <a:off x="0" y="1268400"/>
            <a:ext cx="7003800" cy="55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365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Char char="•"/>
            </a:pPr>
            <a:r>
              <a:rPr b="1" i="0" lang="en-US" sz="2300" u="none">
                <a:solidFill>
                  <a:schemeClr val="dk1"/>
                </a:solidFill>
              </a:rPr>
              <a:t>Jak vyšší schopnost zadržovat vodu v půdě pomáhá přizpůsobit se klimatické změně?</a:t>
            </a:r>
            <a:r>
              <a:rPr b="0" i="0" lang="en-US" sz="2300" u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31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300" u="none">
                <a:solidFill>
                  <a:srgbClr val="027DA4"/>
                </a:solidFill>
                <a:latin typeface="Arial"/>
                <a:ea typeface="Arial"/>
                <a:cs typeface="Arial"/>
                <a:sym typeface="Arial"/>
              </a:rPr>
              <a:t>Menší ohrožení v obdobích sucha, zeleň může zadrženou vodu využívat i v déle trvajícím období bez dešťů. Může omezit negativní dopady např. přívalových dešťů a bleskových povodní (vodu zachytí a zpomalí její odtok).</a:t>
            </a:r>
            <a:endParaRPr b="0" i="0" sz="2300" u="none">
              <a:solidFill>
                <a:srgbClr val="027D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3655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300"/>
              <a:buChar char="•"/>
            </a:pPr>
            <a:r>
              <a:rPr b="1" i="0" lang="en-US" sz="2300" u="none">
                <a:solidFill>
                  <a:schemeClr val="dk1"/>
                </a:solidFill>
              </a:rPr>
              <a:t>Jaká konkrétní klimatická opatření můžete ve městě zavést pro zadržování vody v půdě?</a:t>
            </a:r>
            <a:endParaRPr b="1" sz="3100"/>
          </a:p>
          <a:p>
            <a:pPr indent="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0" i="1" lang="en-US" sz="2300" u="none">
                <a:solidFill>
                  <a:srgbClr val="027DA4"/>
                </a:solidFill>
                <a:latin typeface="Arial"/>
                <a:ea typeface="Arial"/>
                <a:cs typeface="Arial"/>
                <a:sym typeface="Arial"/>
              </a:rPr>
              <a:t>Je potřeba obnovit zasakovací a propustné plochy (např. štěrkový trávník, dlažby se zatravněnými spárami, propustný asfalt), zřízení zelených střech, dešťových zahrádek, zasakovacích pásů se zelení. Více viz např. </a:t>
            </a:r>
            <a:r>
              <a:rPr b="0" i="1" lang="en-US" sz="2300" u="sng">
                <a:solidFill>
                  <a:srgbClr val="027DA4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http://www.opatreni-adaptace.cz/</a:t>
            </a:r>
            <a:r>
              <a:rPr b="0" i="1" lang="en-US" sz="2300" u="none">
                <a:solidFill>
                  <a:srgbClr val="027DA4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2300" u="none">
              <a:solidFill>
                <a:srgbClr val="027DA4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0" i="0" sz="2400" u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2019-10-14T18:59:57Z</dcterms:created>
  <dc:creator>MÁRTI2</dc:creator>
</cp:coreProperties>
</file>